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9" r:id="rId2"/>
    <p:sldId id="308" r:id="rId3"/>
    <p:sldId id="309" r:id="rId4"/>
    <p:sldId id="310" r:id="rId5"/>
    <p:sldId id="311" r:id="rId6"/>
    <p:sldId id="312" r:id="rId7"/>
    <p:sldId id="262" r:id="rId8"/>
    <p:sldId id="295" r:id="rId9"/>
    <p:sldId id="260" r:id="rId10"/>
    <p:sldId id="257" r:id="rId11"/>
    <p:sldId id="296" r:id="rId12"/>
    <p:sldId id="278" r:id="rId13"/>
    <p:sldId id="279" r:id="rId14"/>
    <p:sldId id="276" r:id="rId15"/>
    <p:sldId id="281" r:id="rId16"/>
    <p:sldId id="282" r:id="rId17"/>
    <p:sldId id="283" r:id="rId18"/>
    <p:sldId id="284" r:id="rId19"/>
    <p:sldId id="285" r:id="rId20"/>
    <p:sldId id="280" r:id="rId21"/>
    <p:sldId id="286" r:id="rId22"/>
    <p:sldId id="293" r:id="rId23"/>
    <p:sldId id="299" r:id="rId24"/>
    <p:sldId id="300" r:id="rId25"/>
    <p:sldId id="294" r:id="rId26"/>
    <p:sldId id="307" r:id="rId27"/>
    <p:sldId id="292" r:id="rId28"/>
    <p:sldId id="298" r:id="rId29"/>
    <p:sldId id="297" r:id="rId30"/>
    <p:sldId id="314" r:id="rId31"/>
    <p:sldId id="267" r:id="rId32"/>
    <p:sldId id="313" r:id="rId33"/>
    <p:sldId id="268" r:id="rId34"/>
    <p:sldId id="288" r:id="rId35"/>
    <p:sldId id="290" r:id="rId36"/>
    <p:sldId id="291" r:id="rId37"/>
    <p:sldId id="301" r:id="rId38"/>
    <p:sldId id="275" r:id="rId39"/>
    <p:sldId id="304" r:id="rId40"/>
    <p:sldId id="269" r:id="rId41"/>
    <p:sldId id="302" r:id="rId42"/>
    <p:sldId id="273" r:id="rId43"/>
    <p:sldId id="270" r:id="rId44"/>
    <p:sldId id="274" r:id="rId45"/>
    <p:sldId id="306" r:id="rId46"/>
    <p:sldId id="305" r:id="rId4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61275" autoAdjust="0"/>
  </p:normalViewPr>
  <p:slideViewPr>
    <p:cSldViewPr snapToGrid="0">
      <p:cViewPr varScale="1">
        <p:scale>
          <a:sx n="51" d="100"/>
          <a:sy n="51" d="100"/>
        </p:scale>
        <p:origin x="19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1A66B4A-EA1A-4F9F-81F4-B2487716C65C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2363F79-4095-4FCA-9392-CD8985B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Gig Economy is All Around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4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dad always recalls with a smile that his </a:t>
            </a:r>
            <a:r>
              <a:rPr lang="en-US" sz="1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favorite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was pin setting at the local bowling alley in Los Angeles where he lived as a pre-teen – </a:t>
            </a:r>
          </a:p>
          <a:p>
            <a:pPr defTabSz="924916">
              <a:defRPr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think he said he made 25 cents/hour and he felt rich.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5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was always interested in his logging stories.</a:t>
            </a: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Depending on the day of the week or time of year the “Jones family “gig’s”” might encompass </a:t>
            </a: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logging up in Sumas WA, </a:t>
            </a: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mowing lawns around town, </a:t>
            </a: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acting as the church janitor, </a:t>
            </a: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for several years traveling from CA to WA as migrant farm workers. 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9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The Jones family gigs weren’t all they were cracked up to be at the time…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80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dad moved around a lot in his careers even as an adult in the 60’s 70’s etc..</a:t>
            </a:r>
          </a:p>
          <a:p>
            <a:pPr defTabSz="924916">
              <a:defRPr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My dad’s peers had “good steady jobs,” </a:t>
            </a: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they had spent 30-40 years working at the same place – </a:t>
            </a: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such as the Georgia Pacific pulp mill or </a:t>
            </a: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machinery at the local ARCO Oil refinery out in Ferndale, or </a:t>
            </a: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serving in various local government positions.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30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course, in exchange for that employer loyalty when they retired, this generation of worker all received guaranteed pensions</a:t>
            </a: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workers did not move around much.</a:t>
            </a: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6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Econcomy</a:t>
            </a:r>
            <a:r>
              <a:rPr lang="en-US" dirty="0"/>
              <a:t> has changed in the past several Decades.</a:t>
            </a:r>
          </a:p>
          <a:p>
            <a:r>
              <a:rPr lang="en-US" dirty="0"/>
              <a:t>With Technology Changes Came Need for New Job Skills</a:t>
            </a:r>
          </a:p>
          <a:p>
            <a:r>
              <a:rPr lang="en-US" dirty="0"/>
              <a:t>2016 PEW Research Center performed a comprehensive assessment of changes in the workplace.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Higher level social and analytical skills needed.</a:t>
            </a:r>
          </a:p>
          <a:p>
            <a:pPr marL="228600" indent="-228600">
              <a:buAutoNum type="arabicPeriod"/>
            </a:pPr>
            <a:r>
              <a:rPr lang="en-US" dirty="0"/>
              <a:t>Physical skills in less demand.</a:t>
            </a:r>
          </a:p>
          <a:p>
            <a:pPr marL="228600" indent="-228600">
              <a:buAutoNum type="arabicPeriod"/>
            </a:pPr>
            <a:r>
              <a:rPr lang="en-US" dirty="0"/>
              <a:t>More education needed for today’s jobs</a:t>
            </a:r>
          </a:p>
          <a:p>
            <a:pPr marL="228600" indent="-228600">
              <a:buAutoNum type="arabicPeriod"/>
            </a:pPr>
            <a:r>
              <a:rPr lang="en-US" dirty="0"/>
              <a:t>Decline in manufacturing by 1/3 since 1990</a:t>
            </a:r>
          </a:p>
          <a:p>
            <a:pPr marL="228600" indent="-228600">
              <a:buAutoNum type="arabicPeriod"/>
            </a:pPr>
            <a:r>
              <a:rPr lang="en-US" dirty="0"/>
              <a:t>Knowledge workers on the RISE</a:t>
            </a:r>
          </a:p>
          <a:p>
            <a:pPr marL="228600" indent="-228600">
              <a:buAutoNum type="arabicPeriod"/>
            </a:pPr>
            <a:r>
              <a:rPr lang="en-US" dirty="0"/>
              <a:t>Globalization/outsourcing/technology are driving forces for 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10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1980 to 2015 In Millions:</a:t>
            </a:r>
          </a:p>
          <a:p>
            <a:endParaRPr lang="en-US" dirty="0"/>
          </a:p>
          <a:p>
            <a:r>
              <a:rPr lang="en-US" dirty="0"/>
              <a:t>49 million up to 83 million jobs require advanced training.</a:t>
            </a:r>
          </a:p>
          <a:p>
            <a:r>
              <a:rPr lang="en-US" dirty="0"/>
              <a:t>Continuous training is important for 87% of </a:t>
            </a:r>
            <a:r>
              <a:rPr lang="en-US" dirty="0" err="1"/>
              <a:t>worforce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9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83% increase in jobs require social skills</a:t>
            </a:r>
          </a:p>
          <a:p>
            <a:r>
              <a:rPr lang="en-US" dirty="0"/>
              <a:t>77% require good analytical skills</a:t>
            </a:r>
          </a:p>
          <a:p>
            <a:r>
              <a:rPr lang="en-US" dirty="0"/>
              <a:t>Only 18% physical.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54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“Work” not necessary to gain social skills or communication skills</a:t>
            </a:r>
          </a:p>
          <a:p>
            <a:endParaRPr lang="en-US" dirty="0"/>
          </a:p>
          <a:p>
            <a:r>
              <a:rPr lang="en-US" dirty="0"/>
              <a:t>Knowledge of computers, social skills and communication are very important for 88% of workers.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27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Employer Benefits are Seen Decreasing…</a:t>
            </a:r>
          </a:p>
          <a:p>
            <a:endParaRPr lang="en-US" dirty="0"/>
          </a:p>
          <a:p>
            <a:r>
              <a:rPr lang="en-US" dirty="0"/>
              <a:t>Fewer benefit plan participants</a:t>
            </a:r>
          </a:p>
          <a:p>
            <a:endParaRPr lang="en-US" dirty="0"/>
          </a:p>
          <a:p>
            <a:r>
              <a:rPr lang="en-US" dirty="0"/>
              <a:t>Fewer participating in medical plans.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59 Million Independent Workers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46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Benefit Plans Changed…(got worse) so the long-term incentive was reduced.</a:t>
            </a:r>
          </a:p>
          <a:p>
            <a:pPr defTabSz="924916">
              <a:defRPr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24916">
              <a:defRPr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more DB Plans…</a:t>
            </a:r>
          </a:p>
          <a:p>
            <a:pPr defTabSz="92491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6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Surge in “Alternative” employment arrangements…</a:t>
            </a:r>
          </a:p>
          <a:p>
            <a:endParaRPr lang="en-US" dirty="0"/>
          </a:p>
          <a:p>
            <a:r>
              <a:rPr lang="en-US" dirty="0"/>
              <a:t>This is all Pre Pandemic – These trends were starting in 2015 and prior decades.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92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Covid Hits Us All</a:t>
            </a:r>
          </a:p>
          <a:p>
            <a:endParaRPr lang="en-US" dirty="0"/>
          </a:p>
          <a:p>
            <a:r>
              <a:rPr lang="en-US" dirty="0"/>
              <a:t>Everyone Went Home – </a:t>
            </a:r>
          </a:p>
          <a:p>
            <a:endParaRPr lang="en-US" dirty="0"/>
          </a:p>
          <a:p>
            <a:r>
              <a:rPr lang="en-US" dirty="0"/>
              <a:t>Except….Knowledge workers stayed connected and plugged in…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2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these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84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these were purchased….</a:t>
            </a:r>
          </a:p>
          <a:p>
            <a:endParaRPr lang="en-US" dirty="0"/>
          </a:p>
          <a:p>
            <a:r>
              <a:rPr lang="en-US" dirty="0"/>
              <a:t>And are gathering dust today…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28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was like perfect storm causing workers to consider their work-life balance…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9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started talking about mental wellness in public….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0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And measuring our satisfaction levels..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89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Pandemic accelerated and exacerbated this dilemma…</a:t>
            </a:r>
          </a:p>
          <a:p>
            <a:endParaRPr lang="en-US" dirty="0"/>
          </a:p>
          <a:p>
            <a:r>
              <a:rPr lang="en-US" dirty="0"/>
              <a:t>Millions of People resigned from the work force…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67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An Employer I’ve been losing sleep over these words….</a:t>
            </a:r>
          </a:p>
          <a:p>
            <a:r>
              <a:rPr lang="en-US" dirty="0"/>
              <a:t>The Great Resignation</a:t>
            </a:r>
          </a:p>
          <a:p>
            <a:r>
              <a:rPr lang="en-US" dirty="0"/>
              <a:t>Phased Retirement</a:t>
            </a:r>
          </a:p>
          <a:p>
            <a:r>
              <a:rPr lang="en-US" dirty="0"/>
              <a:t>Hybrid Work</a:t>
            </a:r>
          </a:p>
          <a:p>
            <a:r>
              <a:rPr lang="en-US" dirty="0"/>
              <a:t>Quiet Quitting</a:t>
            </a:r>
          </a:p>
          <a:p>
            <a:r>
              <a:rPr lang="en-US" dirty="0"/>
              <a:t>Moonlighting</a:t>
            </a:r>
          </a:p>
          <a:p>
            <a:r>
              <a:rPr lang="en-US" dirty="0"/>
              <a:t>Virtual Meetings</a:t>
            </a:r>
          </a:p>
          <a:p>
            <a:r>
              <a:rPr lang="en-US" dirty="0"/>
              <a:t>Robot Workers</a:t>
            </a:r>
          </a:p>
          <a:p>
            <a:r>
              <a:rPr lang="en-US" dirty="0"/>
              <a:t>Self-Checkout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Self-checkout is more a personal issue…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Choice or Necessity?</a:t>
            </a:r>
          </a:p>
          <a:p>
            <a:endParaRPr lang="en-US" dirty="0"/>
          </a:p>
          <a:p>
            <a:r>
              <a:rPr lang="en-US" dirty="0"/>
              <a:t>Over 50% say its out of Necessity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25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Moonlighting as a Tax Accountant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0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Dad touts his trendsetting with “Phased Retirements” !!</a:t>
            </a:r>
          </a:p>
          <a:p>
            <a:r>
              <a:rPr lang="en-US" dirty="0"/>
              <a:t>He slow=retired from AON insurance then Returned to Programming Part Time.</a:t>
            </a:r>
          </a:p>
          <a:p>
            <a:r>
              <a:rPr lang="en-US" dirty="0"/>
              <a:t>Then he quit programming and went back to Teaching 2-3 classes a week at local college</a:t>
            </a:r>
          </a:p>
          <a:p>
            <a:r>
              <a:rPr lang="en-US" dirty="0"/>
              <a:t>(He Got fired for failing students in Geometry 101)</a:t>
            </a:r>
          </a:p>
          <a:p>
            <a:r>
              <a:rPr lang="en-US" dirty="0"/>
              <a:t>Now he just mows lawns again…</a:t>
            </a:r>
          </a:p>
          <a:p>
            <a:endParaRPr lang="en-US" dirty="0"/>
          </a:p>
          <a:p>
            <a:r>
              <a:rPr lang="en-US" dirty="0"/>
              <a:t>FULL CIRCLE!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7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started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12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Dad is Not Alone:</a:t>
            </a:r>
          </a:p>
          <a:p>
            <a:endParaRPr lang="en-US" dirty="0"/>
          </a:p>
          <a:p>
            <a:r>
              <a:rPr lang="en-US" dirty="0"/>
              <a:t>My Close Friend “reimagined” his work life after quitting a high-paying Amazon position.  Now Consulting.</a:t>
            </a:r>
          </a:p>
          <a:p>
            <a:r>
              <a:rPr lang="en-US" dirty="0"/>
              <a:t>My Engineer Client is a W-2 Employee (for the insurance because his wife is self-employed) but makes more on side gigs programming.</a:t>
            </a:r>
          </a:p>
          <a:p>
            <a:r>
              <a:rPr lang="en-US" dirty="0"/>
              <a:t>This Morning I spoke to a former CFO client (“Retired”) who is working at a friends Institution to shore up their accounting functions.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58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by Gartner Research Just Last Year on Impact of Covid on Workers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92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Hybrid Work is Mainstream</a:t>
            </a:r>
          </a:p>
          <a:p>
            <a:r>
              <a:rPr lang="en-US" dirty="0"/>
              <a:t>Shortage of Critical Talent</a:t>
            </a:r>
          </a:p>
          <a:p>
            <a:r>
              <a:rPr lang="en-US" dirty="0"/>
              <a:t>Well-being is a metric</a:t>
            </a:r>
          </a:p>
          <a:p>
            <a:r>
              <a:rPr lang="en-US" dirty="0"/>
              <a:t>DEI Outcomes could worsen</a:t>
            </a:r>
          </a:p>
          <a:p>
            <a:r>
              <a:rPr lang="en-US" dirty="0"/>
              <a:t>Turnover will increase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999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Manager’s Roles are Changing</a:t>
            </a:r>
          </a:p>
          <a:p>
            <a:r>
              <a:rPr lang="en-US" dirty="0"/>
              <a:t>Gen Z wants in-person work</a:t>
            </a:r>
          </a:p>
          <a:p>
            <a:r>
              <a:rPr lang="en-US" dirty="0"/>
              <a:t>Shorter work wees are new benefit..</a:t>
            </a:r>
          </a:p>
          <a:p>
            <a:r>
              <a:rPr lang="en-US" dirty="0"/>
              <a:t>Data collection is expanding to monitor employees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68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Independent Fractional work is Ongoing and Steady</a:t>
            </a:r>
          </a:p>
          <a:p>
            <a:endParaRPr lang="en-US" dirty="0"/>
          </a:p>
          <a:p>
            <a:r>
              <a:rPr lang="en-US" dirty="0"/>
              <a:t>GIG Based Work is up 56% from 2005 to 2015.</a:t>
            </a:r>
          </a:p>
          <a:p>
            <a:r>
              <a:rPr lang="en-US" dirty="0"/>
              <a:t>Expected to increase 80% by 2025</a:t>
            </a:r>
          </a:p>
          <a:p>
            <a:endParaRPr lang="en-US" dirty="0"/>
          </a:p>
          <a:p>
            <a:r>
              <a:rPr lang="en-US" dirty="0"/>
              <a:t>45% of Employers cannot get enough labor.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177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Fractional Independent Employment is Ongoing and Steady – </a:t>
            </a:r>
          </a:p>
          <a:p>
            <a:endParaRPr lang="en-US" dirty="0"/>
          </a:p>
          <a:p>
            <a:r>
              <a:rPr lang="en-US" dirty="0"/>
              <a:t>Not really freelance or piecework –almost like a part-time position – but under contract.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621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Independent Fractional Work is Ongoing and Steady</a:t>
            </a:r>
          </a:p>
          <a:p>
            <a:endParaRPr lang="en-US" dirty="0"/>
          </a:p>
          <a:p>
            <a:r>
              <a:rPr lang="en-US" dirty="0"/>
              <a:t>HJ&amp;S is Yellow Star:</a:t>
            </a:r>
          </a:p>
          <a:p>
            <a:endParaRPr lang="en-US" dirty="0"/>
          </a:p>
          <a:p>
            <a:r>
              <a:rPr lang="en-US" dirty="0"/>
              <a:t>Gold stars represent our </a:t>
            </a:r>
            <a:r>
              <a:rPr lang="en-US" b="1" u="sng" dirty="0"/>
              <a:t>remote employees </a:t>
            </a:r>
            <a:r>
              <a:rPr lang="en-US" dirty="0"/>
              <a:t>at present. (7 are more than 100 miles away)</a:t>
            </a:r>
          </a:p>
          <a:p>
            <a:r>
              <a:rPr lang="en-US" dirty="0"/>
              <a:t>(Map is too small to show truly who is remote vs. in office)</a:t>
            </a:r>
          </a:p>
          <a:p>
            <a:endParaRPr lang="en-US" dirty="0"/>
          </a:p>
          <a:p>
            <a:r>
              <a:rPr lang="en-US" dirty="0"/>
              <a:t>Black Stars represent our </a:t>
            </a:r>
            <a:r>
              <a:rPr lang="en-US" b="1" u="sng" dirty="0"/>
              <a:t>fractional independent employees at present</a:t>
            </a:r>
          </a:p>
          <a:p>
            <a:r>
              <a:rPr lang="en-US" dirty="0"/>
              <a:t>All are remote:</a:t>
            </a:r>
          </a:p>
          <a:p>
            <a:endParaRPr lang="en-US" dirty="0"/>
          </a:p>
          <a:p>
            <a:r>
              <a:rPr lang="en-US" dirty="0"/>
              <a:t>Blue stars represent examples of clients where </a:t>
            </a:r>
            <a:r>
              <a:rPr lang="en-US" b="1" u="sng" dirty="0"/>
              <a:t>we supply fractional employees </a:t>
            </a:r>
          </a:p>
          <a:p>
            <a:r>
              <a:rPr lang="en-US" dirty="0"/>
              <a:t>(CFO, Internal Audit, Payroll Processing, Bill Payment, Financial Statements)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32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Hours Doing Work</a:t>
            </a:r>
          </a:p>
          <a:p>
            <a:endParaRPr lang="en-US" dirty="0"/>
          </a:p>
          <a:p>
            <a:r>
              <a:rPr lang="en-US" dirty="0"/>
              <a:t>Only 16% work 30-40 hours on their gigs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792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543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Physical Skill Required</a:t>
            </a:r>
          </a:p>
          <a:p>
            <a:r>
              <a:rPr lang="en-US" dirty="0"/>
              <a:t>Heavy reliance on automation</a:t>
            </a:r>
          </a:p>
          <a:p>
            <a:r>
              <a:rPr lang="en-US" dirty="0"/>
              <a:t>Digital records</a:t>
            </a:r>
          </a:p>
          <a:p>
            <a:r>
              <a:rPr lang="en-US" dirty="0"/>
              <a:t>Remote works</a:t>
            </a:r>
          </a:p>
          <a:p>
            <a:r>
              <a:rPr lang="en-US" dirty="0"/>
              <a:t>Physical presence is seldom needed</a:t>
            </a:r>
          </a:p>
          <a:p>
            <a:r>
              <a:rPr lang="en-US" dirty="0"/>
              <a:t>Automated processing and reporting</a:t>
            </a:r>
          </a:p>
          <a:p>
            <a:r>
              <a:rPr lang="en-US" dirty="0"/>
              <a:t>Epitome of knowledge work</a:t>
            </a:r>
          </a:p>
          <a:p>
            <a:r>
              <a:rPr lang="en-US" dirty="0"/>
              <a:t>Decisions become automated</a:t>
            </a:r>
          </a:p>
          <a:p>
            <a:endParaRPr lang="en-US" dirty="0"/>
          </a:p>
          <a:p>
            <a:r>
              <a:rPr lang="en-US" dirty="0"/>
              <a:t>One Client Shut Down their HQ and Sold Building…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45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fractional workers for: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Workload reductions</a:t>
            </a:r>
          </a:p>
          <a:p>
            <a:pPr marL="228600" indent="-228600">
              <a:buAutoNum type="arabicPeriod"/>
            </a:pPr>
            <a:r>
              <a:rPr lang="en-US" dirty="0"/>
              <a:t>Technical expertise</a:t>
            </a:r>
          </a:p>
          <a:p>
            <a:pPr marL="228600" indent="-228600">
              <a:buAutoNum type="arabicPeriod"/>
            </a:pPr>
            <a:r>
              <a:rPr lang="en-US" dirty="0"/>
              <a:t>Loss of Key Employees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614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Loan Review</a:t>
            </a:r>
          </a:p>
          <a:p>
            <a:r>
              <a:rPr lang="en-US" dirty="0"/>
              <a:t>Compliance Audits</a:t>
            </a:r>
          </a:p>
          <a:p>
            <a:r>
              <a:rPr lang="en-US" dirty="0"/>
              <a:t>Internal Audit</a:t>
            </a:r>
          </a:p>
          <a:p>
            <a:r>
              <a:rPr lang="en-US" dirty="0"/>
              <a:t>Customer Service</a:t>
            </a:r>
          </a:p>
          <a:p>
            <a:r>
              <a:rPr lang="en-US" dirty="0"/>
              <a:t>Financial Reporting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Mortgage loan QC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Stock certificate tracking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 reporting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ATM Management/cash handling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Loan Underwriting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Know Your Customer Documentation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Janitorial Services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en-US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[Loan Brokers]</a:t>
            </a:r>
            <a:endParaRPr lang="en-US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93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Payroll processing</a:t>
            </a:r>
          </a:p>
          <a:p>
            <a:r>
              <a:rPr lang="en-US" dirty="0"/>
              <a:t>Fixed Asset Accounting</a:t>
            </a:r>
          </a:p>
          <a:p>
            <a:r>
              <a:rPr lang="en-US" dirty="0"/>
              <a:t>Annual Loan Review Updates</a:t>
            </a:r>
          </a:p>
          <a:p>
            <a:r>
              <a:rPr lang="en-US" dirty="0"/>
              <a:t>Budgeting and Forecasting</a:t>
            </a:r>
          </a:p>
          <a:p>
            <a:r>
              <a:rPr lang="en-US" dirty="0"/>
              <a:t>Portfolio Management</a:t>
            </a:r>
          </a:p>
          <a:p>
            <a:r>
              <a:rPr lang="en-US" dirty="0"/>
              <a:t>Call Report Preparation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860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Something we Think about a lot…</a:t>
            </a:r>
          </a:p>
          <a:p>
            <a:endParaRPr lang="en-US" dirty="0"/>
          </a:p>
          <a:p>
            <a:r>
              <a:rPr lang="en-US" dirty="0"/>
              <a:t>What Should YOU Be doing for your customers?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80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Gig Economy is All Around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  <a:p>
            <a:endParaRPr lang="en-US" dirty="0"/>
          </a:p>
          <a:p>
            <a:r>
              <a:rPr lang="en-US" dirty="0"/>
              <a:t>Find Full Time Job 54% (but still do gigs on the side)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3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Until Retirement</a:t>
            </a:r>
          </a:p>
          <a:p>
            <a:endParaRPr lang="en-US" dirty="0"/>
          </a:p>
          <a:p>
            <a:r>
              <a:rPr lang="en-US" dirty="0"/>
              <a:t>Yes 88%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There is a lively debate on the internet about why the word “gig” became a stand-in for “engagement” or “one-time job.” </a:t>
            </a:r>
          </a:p>
          <a:p>
            <a:endParaRPr lang="en-US" sz="18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However, our current sense of the word was popularized by Black jazz musicians in New Orleans during the 1920s as they played different venues throughout the city. </a:t>
            </a:r>
          </a:p>
          <a:p>
            <a:endParaRPr lang="en-US" sz="1800" spc="-1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These were the first gig-workers, the creative geniuses </a:t>
            </a:r>
            <a:r>
              <a:rPr lang="en-US" sz="1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Musicians still describe their paid performances as “gigs,” but the “one-time job” sense of the word has become ubiquitous in our modern times.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9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Father Claims to be an early founder of the GIG economy: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Whenever we get together for family gatherings my 83-year-old dad likes to brag.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Grandkids, Retirement, his “Work Ethic” “back in the early 50’s”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Brags about leading edge of the GIG Economy Work Force Trend,”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points out his many part-time occupations as a pre-teen and teenager – 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jobs at the time were all basically the same format as today’s gigs: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Argues that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*Temporary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*Contractor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*Part-time hours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35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always remind him that it was the great depression then – and just about everyone was doing any kind of work they just to get by…</a:t>
            </a:r>
          </a:p>
          <a:p>
            <a:pPr defTabSz="924916">
              <a:defRPr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you didn’t invent the Gig Economy, you just couldn’t hold a job!!!  </a:t>
            </a:r>
          </a:p>
          <a:p>
            <a:pPr defTabSz="924916"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course this was after the great depression.  Born in 1939, by 1950 my dad was working and it </a:t>
            </a:r>
          </a:p>
          <a:p>
            <a:pPr defTabSz="924916"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to get a job (well after the New Deal).</a:t>
            </a:r>
          </a:p>
          <a:p>
            <a:pPr defTabSz="924916"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2491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63F79-4095-4FCA-9392-CD8985B48B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1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663C-13E5-DDDB-584D-982910811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AA588-ADDF-09C5-860B-722954FF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22620-75AB-D84A-01E5-484F6D7C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BD9C1-CC92-6175-5829-71A5F721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139AF-D55D-8E40-9F39-1B0209FF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6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8F0F6-8A44-4942-53A9-728C7D1A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963FDD-4F08-219B-21C7-D6D77722F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1850B-0D53-43B0-A97E-594AB5D4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C82BE-01D7-5DDB-570D-5B31B2E7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C236F-81E2-B3D9-B71D-80DDB5E2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9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034664-CB5E-37AB-674B-80D931E4D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5E0D6-1DE4-0290-0393-6185D960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97604-3592-7D63-7B50-9537008B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4EDC3-D512-C9A6-D4BB-88D68459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F0042-70E1-5CCD-0B9A-0CAF9DF6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9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C7DA-0E37-30BD-1E98-DF2D8C00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D8E6F-492C-7D41-02A2-D2D60BFE4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E57F5-E3FB-F299-61FF-5C14188E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F96BF-F09B-2815-C9BB-D3721263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99FE9-73E9-DE81-D3EE-D94F3823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0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8B45-8E81-701E-150A-0B98AE47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95BB3-7029-41FF-9FA0-D1B08E7C5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1BF71-B4A7-B425-8931-9E25200A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6BBFF-2145-CE26-06F3-193C14436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F32BE-6D78-E01E-E0F1-915E2887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6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DE30-0A46-9D84-59C3-84BBCD00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AD14C-612A-B364-8699-AB77F04C6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38325-251A-5237-0E91-B7BE09C05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60DDF-F9A9-AA16-A2C9-2D2E91804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04F70-FBD6-D903-5FC7-62796EA5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51687-378F-124E-B786-27484772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7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DB14-795C-C165-141A-8FD3288E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323F9-FE9C-500D-0A3B-168CCD9C0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E55B-B37F-E624-D068-E620859B3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8253D6-2B77-C475-DD1E-DD58EC568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8C9A1-442D-6AF4-5253-DE609EF53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5BF435-C739-99C8-4AC3-CA0E5E37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263F4F-9DBD-F47B-4BA3-97931F47C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6F3F4F-9EBC-898D-B34F-6B861943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8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5DCA-D655-0897-AE68-67C072EB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B65F4-9DE9-AFF4-4C6B-591B221DB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018B4-4F89-DC6B-37EA-8035F922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1B99C-61E2-9852-88D1-DF0C807E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902BE-A159-74FA-7215-F261A7D7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3B032-E005-E371-4853-2CC399D48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102ED-357A-9390-9A3C-A62451AB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7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0129-9F9A-1BDE-A1C0-3CA81D8D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4163-71F5-EB68-92B8-B222E1A3F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D52C6-DEC1-4291-4FD4-9AC93E5A2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0D4A7-B759-3C92-CF7D-05FA7A96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1FBBF-397D-C652-B055-BB93D8D66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E3137-EF24-870B-2E1B-162DCFC2F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7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0DA9-1592-3497-0A69-7A2303968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BA46F0-7EB0-2490-B071-7269105B1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F13DA-966E-980B-E63B-366B2F3DA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49269-0D97-38AA-567C-7033F6F3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95A5-9B65-4F68-9313-AF27D6393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77F83-38F7-AFC0-9248-C1217F44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3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E49DB-BDAE-68DF-5D37-7A32E492A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97DAF-0D46-8CE6-26A2-8A0EA801F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824AF-D110-1E05-A46C-5A696CD11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764D6-A210-4962-9862-C501B25D758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FEF67-9D19-9ED8-399B-E2703B697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BF0E-A201-6DA6-5B0E-C2E924F67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0A80D-2FD5-4B6D-ADA2-9B8AA7766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9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B424-9600-D0AD-3FFF-399F6749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166" y="1034149"/>
            <a:ext cx="4372439" cy="368809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5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Explosion of GIG Economy Workers in Community Banking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(The Rise of Fractional Workers)</a:t>
            </a:r>
            <a:endParaRPr lang="en-US" sz="2200" i="1" dirty="0"/>
          </a:p>
        </p:txBody>
      </p:sp>
      <p:sp>
        <p:nvSpPr>
          <p:cNvPr id="4108" name="Freeform: Shape 410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1930. Salvage logging ponderosa pine. Dendroctonus brevico… | Flickr">
            <a:extLst>
              <a:ext uri="{FF2B5EF4-FFF2-40B4-BE49-F238E27FC236}">
                <a16:creationId xmlns:a16="http://schemas.microsoft.com/office/drawing/2014/main" id="{FFD7E74F-BD89-4676-932E-505467403A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r="13587" b="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4E216B-1310-A688-DE75-42492A32FC3F}"/>
              </a:ext>
            </a:extLst>
          </p:cNvPr>
          <p:cNvSpPr txBox="1"/>
          <p:nvPr/>
        </p:nvSpPr>
        <p:spPr>
          <a:xfrm>
            <a:off x="6096000" y="5756391"/>
            <a:ext cx="4069062" cy="84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Roger A. Jones, CPA, CGMA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Hauser Jones &amp; Sas, PLLC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8223CA8-56F6-CA75-D10C-44333152F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04" y="410058"/>
            <a:ext cx="1442987" cy="6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6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2DD8AE-99DF-3042-93FB-ED4DB9C99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12276" b="1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3" name="Group 1043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051" name="Freeform: Shape 1050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2" name="Freeform: Shape 1051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049" name="Freeform: Shape 1048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0" name="Freeform: Shape 1049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6775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Rectangle 41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1930. Salvage logging ponderosa pine. Dendroctonus brevico… | Flickr">
            <a:extLst>
              <a:ext uri="{FF2B5EF4-FFF2-40B4-BE49-F238E27FC236}">
                <a16:creationId xmlns:a16="http://schemas.microsoft.com/office/drawing/2014/main" id="{FFD7E74F-BD89-4676-932E-505467403A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0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02003-6EA7-BF80-E2EC-FCD03506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Keeping Up with the Joneses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807AB-959F-B7D1-67A3-D9265339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305" y="643466"/>
            <a:ext cx="5596722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40707B-CBEB-5FED-643D-2D682D02176B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Union Jobs  - Good Retirement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55936-4240-A151-89D3-0078DF158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0" r="22995" b="1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140DD-F219-F591-B7C8-53084E0AD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80" r="15440" b="1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6B4B3-3532-98D5-0512-34EB47C6A8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68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1210724-14EB-563F-A884-8E8D8F42AC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13" r="12535" b="1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405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4B791-35EF-D1DC-8B8B-6505D8397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9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2FDED-9138-1C4F-1A91-BA3F1BA329B0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Workers Did Not Move Around Much</a:t>
            </a:r>
          </a:p>
        </p:txBody>
      </p:sp>
    </p:spTree>
    <p:extLst>
      <p:ext uri="{BB962C8B-B14F-4D97-AF65-F5344CB8AC3E}">
        <p14:creationId xmlns:p14="http://schemas.microsoft.com/office/powerpoint/2010/main" val="201619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BEA562-5B15-B700-FEE3-DEE3B0C6A1FF}"/>
              </a:ext>
            </a:extLst>
          </p:cNvPr>
          <p:cNvSpPr txBox="1"/>
          <p:nvPr/>
        </p:nvSpPr>
        <p:spPr>
          <a:xfrm>
            <a:off x="3046956" y="2970466"/>
            <a:ext cx="6093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according to an Economic News Release from the U.S. Bureau of Labor Statistics.</a:t>
            </a:r>
            <a:r>
              <a:rPr lang="en-US" sz="18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﻿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However, this longevity varies by age and occupation: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A2DC1-F5FD-B5E3-9E5F-0DE5D3C3AE9D}"/>
              </a:ext>
            </a:extLst>
          </p:cNvPr>
          <p:cNvSpPr txBox="1"/>
          <p:nvPr/>
        </p:nvSpPr>
        <p:spPr>
          <a:xfrm>
            <a:off x="701458" y="1238750"/>
            <a:ext cx="1055944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/>
                <a:latin typeface="var(--wp--preset--font-family--serif)"/>
              </a:rPr>
              <a:t>1. Changes in the American workplace</a:t>
            </a:r>
          </a:p>
          <a:p>
            <a:pPr algn="l"/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A shifting economic landscape is driving significant changes in the American workplace.</a:t>
            </a:r>
          </a:p>
          <a:p>
            <a:pPr algn="l"/>
            <a:endParaRPr lang="en-US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pPr algn="l"/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Employment opportunities increasingly lie in jobs requiring higher-level social or analytical skills, or both. </a:t>
            </a:r>
          </a:p>
          <a:p>
            <a:pPr algn="l"/>
            <a:endParaRPr lang="en-US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pPr algn="l"/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Physical or manual skills, as much in demand as social or analytical skills some three decades ago, are fading in importance. </a:t>
            </a:r>
          </a:p>
          <a:p>
            <a:pPr algn="l"/>
            <a:endParaRPr lang="en-US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pPr algn="l"/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Not coincidentally, employment is rising faster in jobs calling for greater preparation, whether through education, experience or other forms of training.</a:t>
            </a:r>
          </a:p>
          <a:p>
            <a:pPr algn="l"/>
            <a:endParaRPr lang="en-US" b="0" i="0" dirty="0">
              <a:solidFill>
                <a:srgbClr val="2A2A2A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A key factor is the decline in manufacturing employment, by about a third just since 1990. </a:t>
            </a:r>
          </a:p>
          <a:p>
            <a:pPr algn="l"/>
            <a:endParaRPr lang="en-US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pPr algn="l"/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Meanwhile, employment in knowledge-intensive and service-oriented sectors, such as education, health, and professional and business services, has about doubled. </a:t>
            </a:r>
          </a:p>
          <a:p>
            <a:pPr algn="l"/>
            <a:endParaRPr lang="en-US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pPr algn="l"/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Underlying factors such as globalization, outsourcing of jobs and technological change are among the key forces contributing to the transformation.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40490-A4B5-8C47-A894-E192686C3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173" y="148818"/>
            <a:ext cx="4257675" cy="981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B7970-5672-91D7-C691-318910259731}"/>
              </a:ext>
            </a:extLst>
          </p:cNvPr>
          <p:cNvSpPr txBox="1"/>
          <p:nvPr/>
        </p:nvSpPr>
        <p:spPr>
          <a:xfrm>
            <a:off x="9938658" y="630324"/>
            <a:ext cx="155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2016 Study</a:t>
            </a:r>
          </a:p>
        </p:txBody>
      </p:sp>
    </p:spTree>
    <p:extLst>
      <p:ext uri="{BB962C8B-B14F-4D97-AF65-F5344CB8AC3E}">
        <p14:creationId xmlns:p14="http://schemas.microsoft.com/office/powerpoint/2010/main" val="972297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09861-05C7-9557-A727-D69EA3CC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3" y="589898"/>
            <a:ext cx="4557713" cy="4672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DAEBB-F3CB-0155-BC48-30ACD514C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35805"/>
            <a:ext cx="4729163" cy="2871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DD3B1-08A2-3319-3769-C7A538A4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171" y="5468486"/>
            <a:ext cx="4255377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63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4DD3B1-08A2-3319-3769-C7A538A4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171" y="5468486"/>
            <a:ext cx="4255377" cy="981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41FF8-DA77-CDCD-1E1E-16943EEA9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" y="276942"/>
            <a:ext cx="4857750" cy="4157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B1136-0DCD-7F24-1F05-E59022140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505" y="276942"/>
            <a:ext cx="50577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6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4DD3B1-08A2-3319-3769-C7A538A4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0" y="5232152"/>
            <a:ext cx="4255377" cy="981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0BEB5-CA2E-682F-E0A7-84389183B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90" y="101904"/>
            <a:ext cx="4786313" cy="3743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872B9-20C6-5251-FB98-1B45F5C4B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603" y="227164"/>
            <a:ext cx="5000625" cy="66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52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4DD3B1-08A2-3319-3769-C7A538A4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47" y="5711124"/>
            <a:ext cx="4255377" cy="981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1F747-124D-F3DA-4DD0-40710E5C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0"/>
            <a:ext cx="5143500" cy="6772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EF579-4AD0-86F1-A2FB-44872AE3D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29" y="77561"/>
            <a:ext cx="477202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1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D5FC9-D22C-6F24-6282-244C82486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77" y="1609862"/>
            <a:ext cx="9951041" cy="36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0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508" name="Picture 4" descr="Pension Plans Cheaper than 401ks, Report Argues - 401(k) Specialist">
            <a:extLst>
              <a:ext uri="{FF2B5EF4-FFF2-40B4-BE49-F238E27FC236}">
                <a16:creationId xmlns:a16="http://schemas.microsoft.com/office/drawing/2014/main" id="{333F5830-2842-7A29-A204-103860EC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463" y="3262313"/>
            <a:ext cx="3605213" cy="2217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Then Vs Now (@ThenNowx) / Twitter">
            <a:extLst>
              <a:ext uri="{FF2B5EF4-FFF2-40B4-BE49-F238E27FC236}">
                <a16:creationId xmlns:a16="http://schemas.microsoft.com/office/drawing/2014/main" id="{2EFB0BCA-A0E3-E65B-6A40-235A5628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3262313"/>
            <a:ext cx="2217738" cy="2217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Pension vs. 401(k): Comparing Retirement Plans">
            <a:extLst>
              <a:ext uri="{FF2B5EF4-FFF2-40B4-BE49-F238E27FC236}">
                <a16:creationId xmlns:a16="http://schemas.microsoft.com/office/drawing/2014/main" id="{0654719E-2EF7-BE5D-1787-AD1F86504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6938" y="3262313"/>
            <a:ext cx="4105275" cy="2217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6ACE1-8666-8EB7-6BCA-DDD3AE03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Benefit Pension Plan Models</a:t>
            </a:r>
          </a:p>
        </p:txBody>
      </p:sp>
    </p:spTree>
    <p:extLst>
      <p:ext uri="{BB962C8B-B14F-4D97-AF65-F5344CB8AC3E}">
        <p14:creationId xmlns:p14="http://schemas.microsoft.com/office/powerpoint/2010/main" val="2146324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4DD3B1-08A2-3319-3769-C7A538A4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47" y="5711124"/>
            <a:ext cx="4255377" cy="981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094E7-A142-AE64-44A9-B559A31D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73" y="165335"/>
            <a:ext cx="324802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3C568-5612-418B-FE63-8DA246E2ACFB}"/>
              </a:ext>
            </a:extLst>
          </p:cNvPr>
          <p:cNvSpPr txBox="1"/>
          <p:nvPr/>
        </p:nvSpPr>
        <p:spPr>
          <a:xfrm>
            <a:off x="6966857" y="859971"/>
            <a:ext cx="445225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“Alternative employment arrangements” refers to the hiring of workers who are independent contractors or sourced through contract firms, on-call workers, or temporary-help agency workers.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About 24 million workers currently work in these arrangements in 2015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6430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D9C67-485A-F89B-3D28-92AD10EAB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8" r="-3" b="-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2C65AF-41BD-E039-8069-1633D282F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4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8E2C5-0045-41D5-BCBC-465605B90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99" b="4195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A49171-C556-B0EE-6E2F-F8AA5AFC52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" r="4297" b="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5541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4476E-DC6B-F3C0-B366-5DC43641A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72" b="155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5075EF-1C88-6040-18F3-F0A6781912B4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Covid Hit and We all Started Working Remotely</a:t>
            </a:r>
          </a:p>
        </p:txBody>
      </p:sp>
    </p:spTree>
    <p:extLst>
      <p:ext uri="{BB962C8B-B14F-4D97-AF65-F5344CB8AC3E}">
        <p14:creationId xmlns:p14="http://schemas.microsoft.com/office/powerpoint/2010/main" val="3235331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561D6-B11A-937B-63AE-B2B298FF7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91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86D35-B6C3-49AD-E96B-44EF058C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8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BE0C0-F4B6-50E1-0216-09631A94F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86" r="-1" b="14635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F2778-29E2-33A2-65BC-D887DF667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" r="3668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09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227D8-E2B0-2CED-C48C-DF27496B9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9" b="645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558B1-0801-28DE-7463-B96F7CEB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5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57397-E6FA-9D5A-6A02-09BE02B48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3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B70C1-8C76-E08D-06B4-5DE65F74DA7E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Words I leaned From the Covid Pandemic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EC7AA-C077-56B4-48D0-270751E0FF6F}"/>
              </a:ext>
            </a:extLst>
          </p:cNvPr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“The Great Resignation”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“Phased Retirement”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“Hybrid Work”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“Quiet Quitting”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“Moonlighting”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“Virtual Meetings”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“Robot Workers”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“Self-Checkout”</a:t>
            </a:r>
            <a:br>
              <a:rPr lang="en-US" sz="1400">
                <a:solidFill>
                  <a:srgbClr val="FFFFFF"/>
                </a:solidFill>
              </a:rPr>
            </a:br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47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2B326-AF3D-9D35-EE24-96C9B97E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63" y="1123527"/>
            <a:ext cx="856706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42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2AE04-1BE5-AD64-5A48-24F75A1F8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3" r="-1" b="3407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B3E7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8A955-639C-984C-3442-27F57AA0E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Phased retirement Is a Real Thing…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40D2E-8577-0814-A40F-C74897B63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Retaining highly skilled knowledgeable workers</a:t>
            </a:r>
            <a:b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 and mentoring of younger, newer employees</a:t>
            </a:r>
            <a:b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Easier forecasting of future workforce needs</a:t>
            </a:r>
            <a:b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Greater flexibility</a:t>
            </a:r>
            <a:b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marR="0" indent="-28575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Boomers have less $$ than they thought</a:t>
            </a: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B46323-0782-9447-D615-E0BB0EA36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2574411"/>
            <a:ext cx="4943475" cy="36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55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FA190-E7CD-CDFD-DC02-BCD983DD6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5016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mote Work Has Arrived, But It's Not Quite As Great As We Hoped – JOSH  BERSIN">
            <a:extLst>
              <a:ext uri="{FF2B5EF4-FFF2-40B4-BE49-F238E27FC236}">
                <a16:creationId xmlns:a16="http://schemas.microsoft.com/office/drawing/2014/main" id="{C7B86334-CCD0-8DEA-DF8A-B272F9136C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9" name="Rectangle 133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FF2D9-2BE5-CF00-5D84-9B1E7391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Technology advances permit remote work anywhere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330" name="Straight Connector 133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1" name="Straight Connector 133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486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B39EE-FD76-99C4-0BCE-C5D7317CB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538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67604-24C4-3F7B-64B5-20BCE5D97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32" y="2872468"/>
            <a:ext cx="5955030" cy="3371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284BE-E593-0221-B27A-DDAA94EB0126}"/>
              </a:ext>
            </a:extLst>
          </p:cNvPr>
          <p:cNvSpPr txBox="1"/>
          <p:nvPr/>
        </p:nvSpPr>
        <p:spPr>
          <a:xfrm>
            <a:off x="7402286" y="3309257"/>
            <a:ext cx="329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Gartner Research Group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47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B39EE-FD76-99C4-0BCE-C5D7317CB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538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5492BD-B552-E800-6258-92C62FB67913}"/>
              </a:ext>
            </a:extLst>
          </p:cNvPr>
          <p:cNvSpPr txBox="1"/>
          <p:nvPr/>
        </p:nvSpPr>
        <p:spPr>
          <a:xfrm>
            <a:off x="435429" y="2841171"/>
            <a:ext cx="403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Hybrid Work Becomes Mainstream</a:t>
            </a:r>
          </a:p>
          <a:p>
            <a:endParaRPr lang="en-US" dirty="0"/>
          </a:p>
          <a:p>
            <a:r>
              <a:rPr lang="en-US" dirty="0"/>
              <a:t>2) There is a shortage of critical talent</a:t>
            </a:r>
          </a:p>
          <a:p>
            <a:endParaRPr lang="en-US" dirty="0"/>
          </a:p>
          <a:p>
            <a:r>
              <a:rPr lang="en-US" dirty="0"/>
              <a:t>3) Well-being is a metric		</a:t>
            </a:r>
          </a:p>
          <a:p>
            <a:endParaRPr lang="en-US" dirty="0"/>
          </a:p>
          <a:p>
            <a:r>
              <a:rPr lang="en-US" dirty="0"/>
              <a:t>4) DEI outcomes could worsen</a:t>
            </a:r>
          </a:p>
          <a:p>
            <a:endParaRPr lang="en-US" dirty="0"/>
          </a:p>
          <a:p>
            <a:r>
              <a:rPr lang="en-US" dirty="0"/>
              <a:t>5) Turnover will increase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7216F-2F92-0D94-5045-78C927EC1AA1}"/>
              </a:ext>
            </a:extLst>
          </p:cNvPr>
          <p:cNvSpPr txBox="1"/>
          <p:nvPr/>
        </p:nvSpPr>
        <p:spPr>
          <a:xfrm>
            <a:off x="5976257" y="2841171"/>
            <a:ext cx="533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75% of remote knowledge workers agree their expectations for working flexibility have increased.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Mental and emotional well-being programs are the most common additions.</a:t>
            </a:r>
          </a:p>
          <a:p>
            <a:endParaRPr lang="en-US" i="1" dirty="0"/>
          </a:p>
          <a:p>
            <a:r>
              <a:rPr lang="en-US" i="1" dirty="0"/>
              <a:t>On-site employees are more likely to be promoted</a:t>
            </a:r>
          </a:p>
          <a:p>
            <a:endParaRPr lang="en-US" i="1" dirty="0"/>
          </a:p>
          <a:p>
            <a:r>
              <a:rPr lang="en-US" i="1" dirty="0"/>
              <a:t>52% of employees say flexible work policies will affect their employment decisions.</a:t>
            </a:r>
          </a:p>
          <a:p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01319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B39EE-FD76-99C4-0BCE-C5D7317CB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538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5492BD-B552-E800-6258-92C62FB67913}"/>
              </a:ext>
            </a:extLst>
          </p:cNvPr>
          <p:cNvSpPr txBox="1"/>
          <p:nvPr/>
        </p:nvSpPr>
        <p:spPr>
          <a:xfrm>
            <a:off x="435429" y="2841171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6) Manager’s Roles are Changing</a:t>
            </a:r>
          </a:p>
          <a:p>
            <a:endParaRPr lang="en-US" dirty="0"/>
          </a:p>
          <a:p>
            <a:r>
              <a:rPr lang="en-US" dirty="0"/>
              <a:t>7) Gen Z wants in-person work experiences</a:t>
            </a:r>
          </a:p>
          <a:p>
            <a:endParaRPr lang="en-US" dirty="0"/>
          </a:p>
          <a:p>
            <a:r>
              <a:rPr lang="en-US" dirty="0"/>
              <a:t>8) Shorter work weeks are a new benefit</a:t>
            </a:r>
          </a:p>
          <a:p>
            <a:endParaRPr lang="en-US" dirty="0"/>
          </a:p>
          <a:p>
            <a:r>
              <a:rPr lang="en-US" dirty="0"/>
              <a:t>9) Data collection is expanding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7216F-2F92-0D94-5045-78C927EC1AA1}"/>
              </a:ext>
            </a:extLst>
          </p:cNvPr>
          <p:cNvSpPr txBox="1"/>
          <p:nvPr/>
        </p:nvSpPr>
        <p:spPr>
          <a:xfrm>
            <a:off x="5976257" y="2841171"/>
            <a:ext cx="533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Managers need to be more intentional about establishing interactions.</a:t>
            </a:r>
          </a:p>
          <a:p>
            <a:endParaRPr lang="en-US" i="1" dirty="0"/>
          </a:p>
          <a:p>
            <a:r>
              <a:rPr lang="en-US" i="1" dirty="0"/>
              <a:t>To Gen Z, remote work is about continuing connections build in person.</a:t>
            </a:r>
          </a:p>
          <a:p>
            <a:endParaRPr lang="en-US" i="1" dirty="0"/>
          </a:p>
          <a:p>
            <a:r>
              <a:rPr lang="en-US" i="1" dirty="0"/>
              <a:t>Pressure on compensation levels are forcing employers to consider reduced working hours requirements.</a:t>
            </a:r>
          </a:p>
          <a:p>
            <a:endParaRPr lang="en-US" i="1" dirty="0"/>
          </a:p>
          <a:p>
            <a:r>
              <a:rPr lang="en-US" i="1" dirty="0"/>
              <a:t>16% of employers are more frequently using technology to monitor their employees.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9484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CDCB3-FE2B-F579-5139-095EB937D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14955-2258-C8ED-9CBB-AF55D723FF00}"/>
              </a:ext>
            </a:extLst>
          </p:cNvPr>
          <p:cNvSpPr txBox="1"/>
          <p:nvPr/>
        </p:nvSpPr>
        <p:spPr>
          <a:xfrm>
            <a:off x="4136571" y="5442857"/>
            <a:ext cx="7173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According to Bloomberg.com, more than 75% of US businesses prefer to hire freelancers/fractional workers in an uncertain economy.  That’s a huge number and points to a major shift for employers and employees alike.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8E635-F3D6-EFBA-AAEF-A0932FAB682B}"/>
              </a:ext>
            </a:extLst>
          </p:cNvPr>
          <p:cNvSpPr txBox="1"/>
          <p:nvPr/>
        </p:nvSpPr>
        <p:spPr>
          <a:xfrm>
            <a:off x="4005943" y="696686"/>
            <a:ext cx="70539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Businesses are hiring but struggling to source talent, and freelancers help solve that talent shortage.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Independent talent provides access to specialized skills that the business may not have on staff.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Organizations that work with independent talent are more confident about withstanding turmoil.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Worker's ability to deliver regardless of distance and location has accelerated since the Pandemic.</a:t>
            </a:r>
          </a:p>
        </p:txBody>
      </p:sp>
    </p:spTree>
    <p:extLst>
      <p:ext uri="{BB962C8B-B14F-4D97-AF65-F5344CB8AC3E}">
        <p14:creationId xmlns:p14="http://schemas.microsoft.com/office/powerpoint/2010/main" val="920036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6" name="Rectangle 20515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8" name="Rectangle 20517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20" name="Rectangle 20519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490" name="Picture 10" descr="Feds Rule That One Company's Gig Workers Are Contractors | WIRED">
            <a:extLst>
              <a:ext uri="{FF2B5EF4-FFF2-40B4-BE49-F238E27FC236}">
                <a16:creationId xmlns:a16="http://schemas.microsoft.com/office/drawing/2014/main" id="{10E8A6DA-6A78-FA04-8695-CDB9CA4A6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3363913"/>
            <a:ext cx="2813050" cy="2090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ow Will COVID-19 Impact Workers in the Gig Economy?">
            <a:extLst>
              <a:ext uri="{FF2B5EF4-FFF2-40B4-BE49-F238E27FC236}">
                <a16:creationId xmlns:a16="http://schemas.microsoft.com/office/drawing/2014/main" id="{06091838-9EE8-E55F-285F-4DD55A039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" b="1"/>
          <a:stretch/>
        </p:blipFill>
        <p:spPr bwMode="auto">
          <a:xfrm>
            <a:off x="3841750" y="3363913"/>
            <a:ext cx="3195638" cy="2090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Gig Economy and Banking – KapitalWise">
            <a:extLst>
              <a:ext uri="{FF2B5EF4-FFF2-40B4-BE49-F238E27FC236}">
                <a16:creationId xmlns:a16="http://schemas.microsoft.com/office/drawing/2014/main" id="{F35032FF-C027-6367-ACC2-89EA5979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3363913"/>
            <a:ext cx="4130675" cy="2090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716A5-CA77-4419-A31B-AA52F892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The Fractional Workforce is on the Rise across all industries and the Accounting industry is a good example of how that is transpiring. </a:t>
            </a: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3120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2AECAB-7BF2-5D30-5A82-E442FDBD7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306"/>
            <a:ext cx="12192000" cy="6179387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9367E407-E323-4D52-2CDD-D53C71CFE01A}"/>
              </a:ext>
            </a:extLst>
          </p:cNvPr>
          <p:cNvSpPr>
            <a:spLocks noChangeAspect="1"/>
          </p:cNvSpPr>
          <p:nvPr/>
        </p:nvSpPr>
        <p:spPr>
          <a:xfrm>
            <a:off x="3667760" y="2021840"/>
            <a:ext cx="219456" cy="21945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922A1A9-34EA-BBC4-C27A-BFC7C98B6404}"/>
              </a:ext>
            </a:extLst>
          </p:cNvPr>
          <p:cNvSpPr>
            <a:spLocks noChangeAspect="1"/>
          </p:cNvSpPr>
          <p:nvPr/>
        </p:nvSpPr>
        <p:spPr>
          <a:xfrm>
            <a:off x="619760" y="1381760"/>
            <a:ext cx="219456" cy="219456"/>
          </a:xfrm>
          <a:prstGeom prst="star5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CDE8296B-5A6D-6A55-BC38-5E00A88C8E3A}"/>
              </a:ext>
            </a:extLst>
          </p:cNvPr>
          <p:cNvSpPr>
            <a:spLocks noChangeAspect="1"/>
          </p:cNvSpPr>
          <p:nvPr/>
        </p:nvSpPr>
        <p:spPr>
          <a:xfrm>
            <a:off x="1727200" y="680720"/>
            <a:ext cx="219456" cy="21945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FEBB972E-2EEE-A3E7-C447-A84BE11121B5}"/>
              </a:ext>
            </a:extLst>
          </p:cNvPr>
          <p:cNvSpPr>
            <a:spLocks noChangeAspect="1"/>
          </p:cNvSpPr>
          <p:nvPr/>
        </p:nvSpPr>
        <p:spPr>
          <a:xfrm>
            <a:off x="254000" y="5892800"/>
            <a:ext cx="219456" cy="21945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489D3140-D9EA-CE29-6FE6-1E487021C807}"/>
              </a:ext>
            </a:extLst>
          </p:cNvPr>
          <p:cNvSpPr>
            <a:spLocks noChangeAspect="1"/>
          </p:cNvSpPr>
          <p:nvPr/>
        </p:nvSpPr>
        <p:spPr>
          <a:xfrm>
            <a:off x="34544" y="339306"/>
            <a:ext cx="219456" cy="219456"/>
          </a:xfrm>
          <a:prstGeom prst="star5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69984FAF-7EEF-DD37-094A-F421E5677BF9}"/>
              </a:ext>
            </a:extLst>
          </p:cNvPr>
          <p:cNvSpPr>
            <a:spLocks noChangeAspect="1"/>
          </p:cNvSpPr>
          <p:nvPr/>
        </p:nvSpPr>
        <p:spPr>
          <a:xfrm>
            <a:off x="1727200" y="900176"/>
            <a:ext cx="219456" cy="21945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B745AE19-F512-E9B5-10ED-A3053014EC08}"/>
              </a:ext>
            </a:extLst>
          </p:cNvPr>
          <p:cNvSpPr>
            <a:spLocks noChangeAspect="1"/>
          </p:cNvSpPr>
          <p:nvPr/>
        </p:nvSpPr>
        <p:spPr>
          <a:xfrm>
            <a:off x="1087120" y="900176"/>
            <a:ext cx="219456" cy="21945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B9C9D341-4D6E-5BA1-D0F1-04B093756710}"/>
              </a:ext>
            </a:extLst>
          </p:cNvPr>
          <p:cNvSpPr>
            <a:spLocks noChangeAspect="1"/>
          </p:cNvSpPr>
          <p:nvPr/>
        </p:nvSpPr>
        <p:spPr>
          <a:xfrm>
            <a:off x="644144" y="625856"/>
            <a:ext cx="274320" cy="274320"/>
          </a:xfrm>
          <a:prstGeom prst="star5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FFFCBFA5-6E5F-C988-C7DC-A80F83EE4BE7}"/>
              </a:ext>
            </a:extLst>
          </p:cNvPr>
          <p:cNvSpPr>
            <a:spLocks noChangeAspect="1"/>
          </p:cNvSpPr>
          <p:nvPr/>
        </p:nvSpPr>
        <p:spPr>
          <a:xfrm>
            <a:off x="10505440" y="1802384"/>
            <a:ext cx="219456" cy="219456"/>
          </a:xfrm>
          <a:prstGeom prst="star5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E7AA9AF8-ACAF-B660-AAF5-3EDCE5F36547}"/>
              </a:ext>
            </a:extLst>
          </p:cNvPr>
          <p:cNvSpPr>
            <a:spLocks noChangeAspect="1"/>
          </p:cNvSpPr>
          <p:nvPr/>
        </p:nvSpPr>
        <p:spPr>
          <a:xfrm>
            <a:off x="3220720" y="900176"/>
            <a:ext cx="219456" cy="219456"/>
          </a:xfrm>
          <a:prstGeom prst="star5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49CDB42-2784-520A-C605-D1A47E744EF4}"/>
              </a:ext>
            </a:extLst>
          </p:cNvPr>
          <p:cNvSpPr>
            <a:spLocks noChangeAspect="1"/>
          </p:cNvSpPr>
          <p:nvPr/>
        </p:nvSpPr>
        <p:spPr>
          <a:xfrm>
            <a:off x="699008" y="1942630"/>
            <a:ext cx="219456" cy="219456"/>
          </a:xfrm>
          <a:prstGeom prst="star5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1B4015FE-20CB-87FE-1EDF-86D8E4BEF575}"/>
              </a:ext>
            </a:extLst>
          </p:cNvPr>
          <p:cNvSpPr>
            <a:spLocks noChangeAspect="1"/>
          </p:cNvSpPr>
          <p:nvPr/>
        </p:nvSpPr>
        <p:spPr>
          <a:xfrm>
            <a:off x="1617472" y="4246880"/>
            <a:ext cx="219456" cy="219456"/>
          </a:xfrm>
          <a:prstGeom prst="star5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FE9C5A75-C372-B929-48E7-9D1659BF6338}"/>
              </a:ext>
            </a:extLst>
          </p:cNvPr>
          <p:cNvSpPr>
            <a:spLocks noChangeAspect="1"/>
          </p:cNvSpPr>
          <p:nvPr/>
        </p:nvSpPr>
        <p:spPr>
          <a:xfrm>
            <a:off x="584200" y="967232"/>
            <a:ext cx="219456" cy="21945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9E4ADD60-3212-983D-0D4E-8D9FFE05E827}"/>
              </a:ext>
            </a:extLst>
          </p:cNvPr>
          <p:cNvSpPr>
            <a:spLocks noChangeAspect="1"/>
          </p:cNvSpPr>
          <p:nvPr/>
        </p:nvSpPr>
        <p:spPr>
          <a:xfrm>
            <a:off x="400304" y="1381760"/>
            <a:ext cx="219456" cy="21945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859EA8DE-6468-3F86-C064-C168D6BC1033}"/>
              </a:ext>
            </a:extLst>
          </p:cNvPr>
          <p:cNvSpPr>
            <a:spLocks noChangeAspect="1"/>
          </p:cNvSpPr>
          <p:nvPr/>
        </p:nvSpPr>
        <p:spPr>
          <a:xfrm>
            <a:off x="2450592" y="1381760"/>
            <a:ext cx="219456" cy="219456"/>
          </a:xfrm>
          <a:prstGeom prst="star5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616068-8D2B-4B3A-CAF3-5F06CF1BBD9E}"/>
              </a:ext>
            </a:extLst>
          </p:cNvPr>
          <p:cNvSpPr txBox="1"/>
          <p:nvPr/>
        </p:nvSpPr>
        <p:spPr>
          <a:xfrm>
            <a:off x="7172960" y="5817862"/>
            <a:ext cx="3728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HJ&amp;S Fractional Work Experience</a:t>
            </a:r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064E46D8-4B9E-6C81-1F25-25D581517486}"/>
              </a:ext>
            </a:extLst>
          </p:cNvPr>
          <p:cNvSpPr>
            <a:spLocks noChangeAspect="1"/>
          </p:cNvSpPr>
          <p:nvPr/>
        </p:nvSpPr>
        <p:spPr>
          <a:xfrm>
            <a:off x="584200" y="345421"/>
            <a:ext cx="219456" cy="219456"/>
          </a:xfrm>
          <a:prstGeom prst="star5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A255C1BC-A74F-AD50-30C4-221D4AF83264}"/>
              </a:ext>
            </a:extLst>
          </p:cNvPr>
          <p:cNvSpPr>
            <a:spLocks noChangeAspect="1"/>
          </p:cNvSpPr>
          <p:nvPr/>
        </p:nvSpPr>
        <p:spPr>
          <a:xfrm>
            <a:off x="808736" y="790448"/>
            <a:ext cx="219456" cy="219456"/>
          </a:xfrm>
          <a:prstGeom prst="star5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BF995979-0FA1-BE6F-EB47-ACFB41795BF6}"/>
              </a:ext>
            </a:extLst>
          </p:cNvPr>
          <p:cNvSpPr>
            <a:spLocks noChangeAspect="1"/>
          </p:cNvSpPr>
          <p:nvPr/>
        </p:nvSpPr>
        <p:spPr>
          <a:xfrm>
            <a:off x="584200" y="3139458"/>
            <a:ext cx="219456" cy="219456"/>
          </a:xfrm>
          <a:prstGeom prst="star5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34806A3A-1CE5-A161-F74F-AF3484E0780E}"/>
              </a:ext>
            </a:extLst>
          </p:cNvPr>
          <p:cNvSpPr>
            <a:spLocks noChangeAspect="1"/>
          </p:cNvSpPr>
          <p:nvPr/>
        </p:nvSpPr>
        <p:spPr>
          <a:xfrm>
            <a:off x="818769" y="1442739"/>
            <a:ext cx="219456" cy="219456"/>
          </a:xfrm>
          <a:prstGeom prst="star5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38B6152A-B2B5-1897-72FC-039EB90D8079}"/>
              </a:ext>
            </a:extLst>
          </p:cNvPr>
          <p:cNvSpPr>
            <a:spLocks noChangeAspect="1"/>
          </p:cNvSpPr>
          <p:nvPr/>
        </p:nvSpPr>
        <p:spPr>
          <a:xfrm>
            <a:off x="7492048" y="2560003"/>
            <a:ext cx="219456" cy="219456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63EED9E8-F954-386C-E992-690334523FF3}"/>
              </a:ext>
            </a:extLst>
          </p:cNvPr>
          <p:cNvSpPr>
            <a:spLocks noChangeAspect="1"/>
          </p:cNvSpPr>
          <p:nvPr/>
        </p:nvSpPr>
        <p:spPr>
          <a:xfrm>
            <a:off x="229489" y="5476240"/>
            <a:ext cx="219456" cy="219456"/>
          </a:xfrm>
          <a:prstGeom prst="star5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23A290-2123-0768-5977-500CB41659AB}"/>
              </a:ext>
            </a:extLst>
          </p:cNvPr>
          <p:cNvSpPr txBox="1"/>
          <p:nvPr/>
        </p:nvSpPr>
        <p:spPr>
          <a:xfrm>
            <a:off x="644144" y="5695696"/>
            <a:ext cx="97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Hawaii</a:t>
            </a:r>
          </a:p>
        </p:txBody>
      </p:sp>
    </p:spTree>
    <p:extLst>
      <p:ext uri="{BB962C8B-B14F-4D97-AF65-F5344CB8AC3E}">
        <p14:creationId xmlns:p14="http://schemas.microsoft.com/office/powerpoint/2010/main" val="65333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3D671-B373-5E8E-E792-8BB517CED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625" y="1123527"/>
            <a:ext cx="780474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80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85DD-680D-09FA-C103-78E15C89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effectLst/>
              </a:rPr>
              <a:t>Banking is well suited for fractional workers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B32FC-3392-A364-8B8F-5680AA95E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90" r="1" b="9704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365498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AF3D4B-576B-6F21-A53D-E53DB93A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Banking is Well Suited for Fractional/Hybrid Workers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4E61E-D9CD-BAD7-1BDF-15CC26BCC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" r="-2" b="-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90F94-4FC5-CD21-EFD4-F56646F26520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Epitome of Knowledge Work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Explosion of software applications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Primarily Digital Assets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Brick and mortar benefits are declining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Automated processing and reporting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Physical Presence seldom needed (actively discouraged by some)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66031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5 Ways Your Brain Plays Tricks on You">
            <a:extLst>
              <a:ext uri="{FF2B5EF4-FFF2-40B4-BE49-F238E27FC236}">
                <a16:creationId xmlns:a16="http://schemas.microsoft.com/office/drawing/2014/main" id="{0458359F-0D97-ED6E-4F42-0F9C61F2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27756"/>
          <a:stretch/>
        </p:blipFill>
        <p:spPr bwMode="auto">
          <a:xfrm>
            <a:off x="4767943" y="10"/>
            <a:ext cx="7424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4" name="Freeform: Shape 19493">
            <a:extLst>
              <a:ext uri="{FF2B5EF4-FFF2-40B4-BE49-F238E27FC236}">
                <a16:creationId xmlns:a16="http://schemas.microsoft.com/office/drawing/2014/main" id="{87A9A6A7-E39F-4FDE-84E7-DF614CAD5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96" name="Freeform: Shape 19495">
            <a:extLst>
              <a:ext uri="{FF2B5EF4-FFF2-40B4-BE49-F238E27FC236}">
                <a16:creationId xmlns:a16="http://schemas.microsoft.com/office/drawing/2014/main" id="{1EFB6BDD-6CEB-4245-A31D-D56E4BEB0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24126-7CBD-3A76-C462-1F1BDC44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4851399"/>
            <a:ext cx="6159465" cy="1325563"/>
          </a:xfrm>
        </p:spPr>
        <p:txBody>
          <a:bodyPr>
            <a:normAutofit/>
          </a:bodyPr>
          <a:lstStyle/>
          <a:p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 We See Fractional Workers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7077C-125B-7685-F4B9-AF012DE04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65760"/>
            <a:ext cx="4330664" cy="4154361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Loss of key employee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Phased Retirements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Sabbatical Programs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Overhead cutback – efficiency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Remote HQ’s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Independence is Needed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Handling Excess Volume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Expertise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8483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97" name="Straight Connector 16396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4" descr="Bank Loan Review: Loan Review Process of a Commercial Bank">
            <a:extLst>
              <a:ext uri="{FF2B5EF4-FFF2-40B4-BE49-F238E27FC236}">
                <a16:creationId xmlns:a16="http://schemas.microsoft.com/office/drawing/2014/main" id="{8FC678F7-A9E5-EA9F-DDA2-CAC9B715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59" y="1558385"/>
            <a:ext cx="2648371" cy="14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9" name="Rectangle 16398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87FAD-6610-AA95-56FC-9EB317C6D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/>
              </a:rPr>
              <a:t>Knowledge areas suited for fractional employees 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6392" name="Picture 8" descr="Top Digital Marketing Services | Best Internet Marketing Service Provider">
            <a:extLst>
              <a:ext uri="{FF2B5EF4-FFF2-40B4-BE49-F238E27FC236}">
                <a16:creationId xmlns:a16="http://schemas.microsoft.com/office/drawing/2014/main" id="{165596B3-EBC8-AE81-8C91-82D7D568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1" y="1736663"/>
            <a:ext cx="2659472" cy="113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Getting More From Internal Audit in the Digital Age | Corporate Compliance  Insights">
            <a:extLst>
              <a:ext uri="{FF2B5EF4-FFF2-40B4-BE49-F238E27FC236}">
                <a16:creationId xmlns:a16="http://schemas.microsoft.com/office/drawing/2014/main" id="{62C5A5ED-AF03-2E41-1374-6FC06C2D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0143" y="1423221"/>
            <a:ext cx="2646677" cy="176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401" name="Straight Connector 16400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03" name="Straight Connector 16402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What Does a Human Resources Manager Do? - Online Psychology Degree Guide">
            <a:extLst>
              <a:ext uri="{FF2B5EF4-FFF2-40B4-BE49-F238E27FC236}">
                <a16:creationId xmlns:a16="http://schemas.microsoft.com/office/drawing/2014/main" id="{5516529C-48DC-7196-6B27-D75A5501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5269" y="1666770"/>
            <a:ext cx="2648372" cy="13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405" name="Straight Connector 16404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595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E462-B2E3-5391-A984-9A833C06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84" y="4680992"/>
            <a:ext cx="4861696" cy="1115786"/>
          </a:xfrm>
        </p:spPr>
        <p:txBody>
          <a:bodyPr anchor="ctr">
            <a:normAutofit/>
          </a:bodyPr>
          <a:lstStyle/>
          <a:p>
            <a:r>
              <a:rPr lang="en-US" dirty="0"/>
              <a:t>Back Office/Finance</a:t>
            </a:r>
          </a:p>
        </p:txBody>
      </p:sp>
      <p:pic>
        <p:nvPicPr>
          <p:cNvPr id="18434" name="Picture 2" descr="What Is Payroll? A Guide to the Modern Payroll System - Workest">
            <a:extLst>
              <a:ext uri="{FF2B5EF4-FFF2-40B4-BE49-F238E27FC236}">
                <a16:creationId xmlns:a16="http://schemas.microsoft.com/office/drawing/2014/main" id="{3AC8CF62-79AF-7205-79D9-3B6D2EEB5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b="3025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198F3-7F48-16DB-D37D-AC2454400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521" y="4207682"/>
            <a:ext cx="5442532" cy="2555748"/>
          </a:xfrm>
        </p:spPr>
        <p:txBody>
          <a:bodyPr anchor="ctr">
            <a:norm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Payroll processing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Bookkeeping and accounting, month-end closing procedures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 report preparation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Budgeting and Forecasting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Portfolio management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6083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lowchart: Document 64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45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2348DA-D40F-A849-430A-410BF85C5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32"/>
          <a:stretch/>
        </p:blipFill>
        <p:spPr>
          <a:xfrm>
            <a:off x="4241800" y="639763"/>
            <a:ext cx="7277100" cy="2613025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pic>
        <p:nvPicPr>
          <p:cNvPr id="12" name="Content Placeholder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070A57-E4B6-9413-1B69-40BEFA43E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3321050"/>
            <a:ext cx="7277100" cy="28971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A5BDC-A486-6D4D-BCD2-08CA1C64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Fractional Services Should </a:t>
            </a:r>
            <a:r>
              <a:rPr lang="en-US" sz="32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be Providing?</a:t>
            </a:r>
          </a:p>
        </p:txBody>
      </p:sp>
    </p:spTree>
    <p:extLst>
      <p:ext uri="{BB962C8B-B14F-4D97-AF65-F5344CB8AC3E}">
        <p14:creationId xmlns:p14="http://schemas.microsoft.com/office/powerpoint/2010/main" val="570241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B424-9600-D0AD-3FFF-399F6749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166" y="1034149"/>
            <a:ext cx="4372439" cy="368809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5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Explosion of GIG Economy Workers in Community Banking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(The Rise of Fractional Workers)</a:t>
            </a:r>
            <a:endParaRPr lang="en-US" sz="2200" i="1" dirty="0"/>
          </a:p>
        </p:txBody>
      </p:sp>
      <p:sp>
        <p:nvSpPr>
          <p:cNvPr id="4108" name="Freeform: Shape 410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1930. Salvage logging ponderosa pine. Dendroctonus brevico… | Flickr">
            <a:extLst>
              <a:ext uri="{FF2B5EF4-FFF2-40B4-BE49-F238E27FC236}">
                <a16:creationId xmlns:a16="http://schemas.microsoft.com/office/drawing/2014/main" id="{FFD7E74F-BD89-4676-932E-505467403A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r="13587" b="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4E216B-1310-A688-DE75-42492A32FC3F}"/>
              </a:ext>
            </a:extLst>
          </p:cNvPr>
          <p:cNvSpPr txBox="1"/>
          <p:nvPr/>
        </p:nvSpPr>
        <p:spPr>
          <a:xfrm>
            <a:off x="6096000" y="5756391"/>
            <a:ext cx="4069062" cy="84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Roger A. Jones, CPA, CGMA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Hauser Jones &amp; Sas, PLLC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8223CA8-56F6-CA75-D10C-44333152F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04" y="410058"/>
            <a:ext cx="1442987" cy="6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77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350C97-AA1E-21BC-7F8C-BEC2B70FE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497" y="1123527"/>
            <a:ext cx="719500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12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48437-F03E-8DAD-DE87-5B90E0AC1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527" y="1123527"/>
            <a:ext cx="618094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9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Echoes of Sophiatown: Playing Tribute to South African Jazz from the  1940s-1950s — Yehoodi">
            <a:extLst>
              <a:ext uri="{FF2B5EF4-FFF2-40B4-BE49-F238E27FC236}">
                <a16:creationId xmlns:a16="http://schemas.microsoft.com/office/drawing/2014/main" id="{1AC0C562-EABD-D71B-9F21-052B29C7E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58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6A97-532F-D803-58FB-F088A079F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(</a:t>
            </a:r>
            <a:r>
              <a:rPr lang="en-US" sz="4000" i="1" dirty="0"/>
              <a:t>Great-Grand</a:t>
            </a:r>
            <a:r>
              <a:rPr lang="en-US" sz="5400" dirty="0"/>
              <a:t>) Father of the Gig Economy?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D3456-8A0B-2C05-6625-BD9DBF2F7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145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442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8" name="Rectangle 616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EEA7047-7DA7-1094-6CBC-37D9E6AC1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0" name="Rectangle 616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02003-6EA7-BF80-E2EC-FCD03506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My Father’s Generation of the Gig Worker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AB708-2742-4032-FC2E-2A95F47A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316401" cy="4058674"/>
          </a:xfrm>
        </p:spPr>
        <p:txBody>
          <a:bodyPr>
            <a:normAutofit lnSpcReduction="10000"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jobs were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part-time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temporary in duration,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often with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multiple different employers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the same time,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None of the positions were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permanent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guaranteed,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basically paid a fixed or guaranteed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piecework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the project’s performed.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sometimes shared the work with others (Principally my Grandfather).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833471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2260</Words>
  <Application>Microsoft Office PowerPoint</Application>
  <PresentationFormat>Widescreen</PresentationFormat>
  <Paragraphs>375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Georgia</vt:lpstr>
      <vt:lpstr>Tahoma</vt:lpstr>
      <vt:lpstr>Times New Roman</vt:lpstr>
      <vt:lpstr>var(--wp--preset--font-family--serif)</vt:lpstr>
      <vt:lpstr>Wingdings</vt:lpstr>
      <vt:lpstr>Office Theme</vt:lpstr>
      <vt:lpstr>The Explosion of GIG Economy Workers in Community Banking  (The Rise of Fractional Workers)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(Great-Grand) Father of the Gig Economy?</vt:lpstr>
      <vt:lpstr>My Father’s Generation of the Gig Worker</vt:lpstr>
      <vt:lpstr>PowerPoint Presentation</vt:lpstr>
      <vt:lpstr>PowerPoint Presentation</vt:lpstr>
      <vt:lpstr>Keeping Up with the Joneses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 Pension Plan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Phased retirement Is a Real Thing…</vt:lpstr>
      <vt:lpstr>PowerPoint Presentation</vt:lpstr>
      <vt:lpstr>Technology advances permit remote work anywhere</vt:lpstr>
      <vt:lpstr>PowerPoint Presentation</vt:lpstr>
      <vt:lpstr>PowerPoint Presentation</vt:lpstr>
      <vt:lpstr>PowerPoint Presentation</vt:lpstr>
      <vt:lpstr>PowerPoint Presentation</vt:lpstr>
      <vt:lpstr>The Fractional Workforce is on the Rise across all industries and the Accounting industry is a good example of how that is transpiring. </vt:lpstr>
      <vt:lpstr>PowerPoint Presentation</vt:lpstr>
      <vt:lpstr>Banking is well suited for fractional workers</vt:lpstr>
      <vt:lpstr>Banking is Well Suited for Fractional/Hybrid Workers</vt:lpstr>
      <vt:lpstr>Where We See Fractional Workers</vt:lpstr>
      <vt:lpstr>Knowledge areas suited for fractional employees </vt:lpstr>
      <vt:lpstr>Back Office/Finance</vt:lpstr>
      <vt:lpstr>What Fractional Services Should YOU be Providing?</vt:lpstr>
      <vt:lpstr>The Explosion of GIG Economy Workers in Community Banking  (The Rise of Fractional Workers)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explosion of GIG economy workers in Community Banking  (How to Attract fractional Workers) and understand where the whole “Keeping up with the Jones” phrase actually started.</dc:title>
  <dc:creator>Felicia Carnes</dc:creator>
  <cp:lastModifiedBy>Roger A. Jones</cp:lastModifiedBy>
  <cp:revision>29</cp:revision>
  <cp:lastPrinted>2022-09-15T22:46:10Z</cp:lastPrinted>
  <dcterms:created xsi:type="dcterms:W3CDTF">2022-09-08T19:22:01Z</dcterms:created>
  <dcterms:modified xsi:type="dcterms:W3CDTF">2022-09-16T15:12:31Z</dcterms:modified>
</cp:coreProperties>
</file>