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  <p:sldMasterId id="2147483749" r:id="rId5"/>
  </p:sldMasterIdLst>
  <p:notesMasterIdLst>
    <p:notesMasterId r:id="rId25"/>
  </p:notesMasterIdLst>
  <p:handoutMasterIdLst>
    <p:handoutMasterId r:id="rId26"/>
  </p:handoutMasterIdLst>
  <p:sldIdLst>
    <p:sldId id="271" r:id="rId6"/>
    <p:sldId id="270" r:id="rId7"/>
    <p:sldId id="390" r:id="rId8"/>
    <p:sldId id="391" r:id="rId9"/>
    <p:sldId id="392" r:id="rId10"/>
    <p:sldId id="337" r:id="rId11"/>
    <p:sldId id="313" r:id="rId12"/>
    <p:sldId id="355" r:id="rId13"/>
    <p:sldId id="341" r:id="rId14"/>
    <p:sldId id="340" r:id="rId15"/>
    <p:sldId id="324" r:id="rId16"/>
    <p:sldId id="338" r:id="rId17"/>
    <p:sldId id="289" r:id="rId18"/>
    <p:sldId id="393" r:id="rId19"/>
    <p:sldId id="394" r:id="rId20"/>
    <p:sldId id="395" r:id="rId21"/>
    <p:sldId id="396" r:id="rId22"/>
    <p:sldId id="328" r:id="rId23"/>
    <p:sldId id="33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58AF0D-95DE-4975-F96D-9D3F3AB679A1}" name="Aleis Stokes" initials="AS" userId="S::aleis.stokes@icba.org::f9972791-a06f-4ce5-912b-29a70fe4113c" providerId="AD"/>
  <p188:author id="{C0777642-98D1-23E6-C405-1F7117524E26}" name="Audrey Cipriano" initials="AC" userId="S::audrey.cipriano@icba.org::875594cd-f97d-4cab-9565-ab94d290bad0" providerId="AD"/>
  <p188:author id="{C8AD9689-7F7B-3C43-BAC0-6EA6A8B9A458}" name="Mike DeVoll" initials="MD" userId="S::mike.devoll@icba.org::89634548-d59c-44a1-96a0-abc283c3f2df" providerId="AD"/>
  <p188:author id="{0CDD8AD6-18B5-14FF-7136-ABA9DAE45912}" name="Rob Birgfeld" initials="RB" userId="S::rob.birgfeld@icba.org::5f5afd4a-f78e-42fd-95f6-616c4760399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is Stokes" initials="AS" lastIdx="6" clrIdx="0">
    <p:extLst>
      <p:ext uri="{19B8F6BF-5375-455C-9EA6-DF929625EA0E}">
        <p15:presenceInfo xmlns:p15="http://schemas.microsoft.com/office/powerpoint/2012/main" userId="S::aleis.stokes@icba.org::f9972791-a06f-4ce5-912b-29a70fe4113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BEC6"/>
    <a:srgbClr val="072365"/>
    <a:srgbClr val="6B9BC7"/>
    <a:srgbClr val="5EA94E"/>
    <a:srgbClr val="012169"/>
    <a:srgbClr val="004D8B"/>
    <a:srgbClr val="C51F30"/>
    <a:srgbClr val="000E85"/>
    <a:srgbClr val="BA0C2F"/>
    <a:srgbClr val="002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CC574-EC86-B24D-9504-BF1C1BB33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82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8AC68-13A1-AA4C-B969-94D88AD62377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0916F-EC6D-C347-BF36-F082CC5D2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an image of yourself and your bank or yourself with a customer.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88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an image of yourself and your bank or yourself with a customer.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48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16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57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 sure to update this slide with your name and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50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an image of yourself and your bank or yourself with a customer.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2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an image of yourself and your bank or yourself with a customer.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5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Insert an image of yourself and your bank or yourself with a customer.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9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8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0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96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16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0916F-EC6D-C347-BF36-F082CC5D22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5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33F05-3ABE-456F-A569-5C9C68135B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7" y="1298595"/>
            <a:ext cx="3048006" cy="9906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A05D92F-2D40-2F4F-B00C-70942FFFE8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32001"/>
            <a:ext cx="9144000" cy="152399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rgbClr val="072365"/>
                </a:solidFill>
                <a:latin typeface="+mn-lt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99FEC64-22DF-384B-A920-410A0CFB2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4113"/>
            <a:ext cx="9144000" cy="1158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B9BC7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496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Content (center align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9007EC-9A63-1442-82FF-95725AE22C56}"/>
              </a:ext>
            </a:extLst>
          </p:cNvPr>
          <p:cNvSpPr txBox="1">
            <a:spLocks/>
          </p:cNvSpPr>
          <p:nvPr userDrawn="1"/>
        </p:nvSpPr>
        <p:spPr>
          <a:xfrm>
            <a:off x="8610599" y="6559923"/>
            <a:ext cx="2743201" cy="197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60036F76-9A76-4AC2-A636-965CAAFC5509}" type="slidenum">
              <a:rPr lang="en-US" smtClean="0">
                <a:solidFill>
                  <a:srgbClr val="012169"/>
                </a:solidFill>
              </a:rPr>
              <a:pPr/>
              <a:t>‹#›</a:t>
            </a:fld>
            <a:endParaRPr lang="en-US">
              <a:solidFill>
                <a:srgbClr val="012169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48006C5-C09E-1D48-AFD7-ECA28ACB86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9792" y="2869806"/>
            <a:ext cx="10668810" cy="334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(style #1)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103E617-D3F4-444D-8D72-0431096B4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790" y="1911451"/>
            <a:ext cx="10668812" cy="81494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025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98DFAAB-387E-A24F-AE61-A2EB0F15AF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790" y="3491289"/>
            <a:ext cx="10668809" cy="2334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</p:spTree>
    <p:extLst>
      <p:ext uri="{BB962C8B-B14F-4D97-AF65-F5344CB8AC3E}">
        <p14:creationId xmlns:p14="http://schemas.microsoft.com/office/powerpoint/2010/main" val="417849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(right align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F8BA570-7758-A247-A470-DB892D75F3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89602" y="3491289"/>
            <a:ext cx="5739000" cy="25796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4AA3CBC-88EF-6D4F-82B7-1CDF7F2FD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9599" y="1911451"/>
            <a:ext cx="5739000" cy="8149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25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1458BEF-70BD-4443-9BA6-24852D28C4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89601" y="2869806"/>
            <a:ext cx="5739001" cy="334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(style #1)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3414DD14-6973-A141-B304-2641E3F858B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7527" y="624683"/>
            <a:ext cx="4704016" cy="5446244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IMAGE OR CHART PLACEHOLDER </a:t>
            </a:r>
          </a:p>
        </p:txBody>
      </p:sp>
    </p:spTree>
    <p:extLst>
      <p:ext uri="{BB962C8B-B14F-4D97-AF65-F5344CB8AC3E}">
        <p14:creationId xmlns:p14="http://schemas.microsoft.com/office/powerpoint/2010/main" val="1264261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931C4D-DD10-F645-B441-0BF88C435C33}"/>
              </a:ext>
            </a:extLst>
          </p:cNvPr>
          <p:cNvSpPr txBox="1">
            <a:spLocks/>
          </p:cNvSpPr>
          <p:nvPr userDrawn="1"/>
        </p:nvSpPr>
        <p:spPr>
          <a:xfrm>
            <a:off x="8610599" y="6559923"/>
            <a:ext cx="2743201" cy="197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12169"/>
                </a:solidFill>
              </a:rPr>
              <a:t> </a:t>
            </a:r>
            <a:fld id="{60036F76-9A76-4AC2-A636-965CAAFC5509}" type="slidenum">
              <a:rPr lang="en-US" smtClean="0">
                <a:solidFill>
                  <a:srgbClr val="012169"/>
                </a:solidFill>
              </a:rPr>
              <a:pPr/>
              <a:t>‹#›</a:t>
            </a:fld>
            <a:endParaRPr lang="en-US">
              <a:solidFill>
                <a:srgbClr val="012169"/>
              </a:solidFill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C677C30-4519-184C-BC13-A9CD9C59DF5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7527" y="1341121"/>
            <a:ext cx="4704016" cy="4729804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21FA99E4-12EB-AC45-BDE3-69DC00203C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25" y="493407"/>
            <a:ext cx="9610450" cy="428304"/>
          </a:xfrm>
          <a:prstGeom prst="rect">
            <a:avLst/>
          </a:prstGeom>
        </p:spPr>
        <p:txBody>
          <a:bodyPr anchor="t" anchorCtr="0"/>
          <a:lstStyle>
            <a:lvl1pPr algn="l">
              <a:defRPr sz="2800" b="1" i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54881494-ABB5-4E41-93FC-580BA9BAB62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726545" y="1341121"/>
            <a:ext cx="2892047" cy="2950463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IMAGE PLACEHOLDER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7E11154-4F6A-BB47-A86E-67F64E3F626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536084" y="1341121"/>
            <a:ext cx="2892047" cy="2950463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620168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hart or 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A60B08-31EF-D24D-803A-25E4C30DBC0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60413" y="1182624"/>
            <a:ext cx="10668000" cy="4864607"/>
          </a:xfrm>
        </p:spPr>
        <p:txBody>
          <a:bodyPr>
            <a:normAutofit/>
          </a:bodyPr>
          <a:lstStyle>
            <a:lvl1pPr algn="ctr">
              <a:defRPr sz="1800"/>
            </a:lvl1pPr>
            <a:lvl2pPr marL="4572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IMAGE, VIDEO OR CHART PLACEHOLDER </a:t>
            </a:r>
          </a:p>
        </p:txBody>
      </p:sp>
    </p:spTree>
    <p:extLst>
      <p:ext uri="{BB962C8B-B14F-4D97-AF65-F5344CB8AC3E}">
        <p14:creationId xmlns:p14="http://schemas.microsoft.com/office/powerpoint/2010/main" val="253509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951673-7BF5-4168-B83B-A0623EA9958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17525" y="3077329"/>
            <a:ext cx="3170238" cy="31067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225BB7A4-7F5A-AF4D-A860-F8AAB3E2FE4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18315" y="2218168"/>
            <a:ext cx="3169101" cy="6494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SUBTITLE (STYLE #2)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30108890-ADAE-D64F-9677-4375707361F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96634" y="2218168"/>
            <a:ext cx="3169101" cy="6494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SUBTITLE (STYLE #2)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AFC02D38-ADE0-0E4F-A356-10DDCCC65F7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504586" y="2218168"/>
            <a:ext cx="3169099" cy="6494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SUBTITLE (STYLE #2)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D5585267-6C50-DD4A-B17B-B10C98954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03" y="1421502"/>
            <a:ext cx="11155371" cy="428304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rgbClr val="0025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FD2254CF-E2B2-41D8-B836-9E2CC2FF03F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496634" y="3067912"/>
            <a:ext cx="3170238" cy="31067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96BC4A0-A87C-4874-9361-DC08D203A645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491241" y="3067912"/>
            <a:ext cx="3170238" cy="31067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48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99E17009-5CF3-8923-1F86-1F4851127D8D}"/>
              </a:ext>
            </a:extLst>
          </p:cNvPr>
          <p:cNvGrpSpPr/>
          <p:nvPr userDrawn="1"/>
        </p:nvGrpSpPr>
        <p:grpSpPr>
          <a:xfrm>
            <a:off x="-63062" y="1752730"/>
            <a:ext cx="3520965" cy="3454130"/>
            <a:chOff x="-63062" y="1752730"/>
            <a:chExt cx="3520965" cy="34541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8C6805-D030-98A1-7800-D8856EB1D5F9}"/>
                </a:ext>
              </a:extLst>
            </p:cNvPr>
            <p:cNvSpPr/>
            <p:nvPr userDrawn="1"/>
          </p:nvSpPr>
          <p:spPr>
            <a:xfrm>
              <a:off x="0" y="1752730"/>
              <a:ext cx="3457903" cy="2661615"/>
            </a:xfrm>
            <a:prstGeom prst="rect">
              <a:avLst/>
            </a:prstGeom>
            <a:solidFill>
              <a:srgbClr val="6B9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DAFC405-DA59-18EE-95B0-3D8911B4BE4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924710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0E959E-D5F4-08E5-5E06-784D6DE110C3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65023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DCDEDC-4F95-0C61-CB7B-E49DD4DD34DE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05336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F97A208-734D-6FBA-29BC-7F946625D70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45649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7ED6EFE-8ACF-3495-DB67-14EC7BB26ECE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485962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9B4D1D6-F445-CF69-60C1-0EB368DBF60F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2627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0FDBC18-3CEC-45DC-A048-C3EC38E508F3}"/>
              </a:ext>
            </a:extLst>
          </p:cNvPr>
          <p:cNvSpPr txBox="1"/>
          <p:nvPr userDrawn="1"/>
        </p:nvSpPr>
        <p:spPr>
          <a:xfrm>
            <a:off x="4091940" y="2057400"/>
            <a:ext cx="7336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+mn-lt"/>
              </a:rPr>
              <a:t>Sean Murphy</a:t>
            </a:r>
            <a:endParaRPr lang="en-US" sz="180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Vice President, Member Relations</a:t>
            </a:r>
          </a:p>
          <a:p>
            <a:r>
              <a:rPr lang="en-US"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ICBA Midwest Office</a:t>
            </a:r>
          </a:p>
          <a:p>
            <a:r>
              <a:rPr lang="en-US" sz="1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Cedarburg, WI</a:t>
            </a:r>
          </a:p>
          <a:p>
            <a:r>
              <a:rPr lang="en-US" sz="18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Phone: 414-510-8458</a:t>
            </a:r>
          </a:p>
          <a:p>
            <a:r>
              <a:rPr lang="en-US" sz="1800" kern="120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sean.murphy@icba.org</a:t>
            </a:r>
            <a:endParaRPr lang="en-US" sz="1800" kern="120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endParaRPr lang="en-US">
              <a:latin typeface="+mj-lt"/>
            </a:endParaRPr>
          </a:p>
          <a:p>
            <a:r>
              <a:rPr lang="en-US" b="1">
                <a:solidFill>
                  <a:srgbClr val="072365"/>
                </a:solidFill>
                <a:latin typeface="+mn-lt"/>
              </a:rPr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Reach out to our membership department at </a:t>
            </a:r>
            <a:br>
              <a:rPr lang="en-US">
                <a:solidFill>
                  <a:srgbClr val="072365"/>
                </a:solidFill>
                <a:latin typeface="+mj-lt"/>
              </a:rPr>
            </a:br>
            <a:r>
              <a:rPr lang="en-US">
                <a:solidFill>
                  <a:srgbClr val="072365"/>
                </a:solidFill>
                <a:latin typeface="+mj-lt"/>
              </a:rPr>
              <a:t>320-352-7320 or your member relations officer.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Visit </a:t>
            </a:r>
            <a:r>
              <a:rPr lang="en-US" err="1">
                <a:solidFill>
                  <a:srgbClr val="072365"/>
                </a:solidFill>
                <a:latin typeface="+mj-lt"/>
              </a:rPr>
              <a:t>www.icba.org</a:t>
            </a:r>
            <a:r>
              <a:rPr lang="en-US">
                <a:solidFill>
                  <a:srgbClr val="072365"/>
                </a:solidFill>
                <a:latin typeface="+mj-lt"/>
              </a:rPr>
              <a:t> for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Follow us @ICBA on Twitter, Facebook and LinkedIn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72E0C2-644F-4D7B-A142-2C859E88429B}"/>
              </a:ext>
            </a:extLst>
          </p:cNvPr>
          <p:cNvSpPr txBox="1"/>
          <p:nvPr userDrawn="1"/>
        </p:nvSpPr>
        <p:spPr>
          <a:xfrm>
            <a:off x="838199" y="1229510"/>
            <a:ext cx="942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723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Contact Information</a:t>
            </a:r>
            <a:endParaRPr lang="en-US" sz="1050"/>
          </a:p>
        </p:txBody>
      </p:sp>
      <p:pic>
        <p:nvPicPr>
          <p:cNvPr id="4" name="Picture 3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0E1061CC-5872-4866-A96B-1B5497478DEE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2057400"/>
            <a:ext cx="3017520" cy="365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77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CABD380-41CA-594C-5B10-24EFEDFC059F}"/>
              </a:ext>
            </a:extLst>
          </p:cNvPr>
          <p:cNvGrpSpPr/>
          <p:nvPr userDrawn="1"/>
        </p:nvGrpSpPr>
        <p:grpSpPr>
          <a:xfrm>
            <a:off x="-63062" y="1752730"/>
            <a:ext cx="3520965" cy="3454130"/>
            <a:chOff x="-63062" y="1752730"/>
            <a:chExt cx="3520965" cy="34541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8870C7-E8E9-75F9-25C3-C754370B3D38}"/>
                </a:ext>
              </a:extLst>
            </p:cNvPr>
            <p:cNvSpPr/>
            <p:nvPr userDrawn="1"/>
          </p:nvSpPr>
          <p:spPr>
            <a:xfrm>
              <a:off x="0" y="1752730"/>
              <a:ext cx="3457903" cy="2661615"/>
            </a:xfrm>
            <a:prstGeom prst="rect">
              <a:avLst/>
            </a:prstGeom>
            <a:solidFill>
              <a:srgbClr val="6B9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217411-CE91-E756-045A-A39BD2C12617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924710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DAA0DD-96B9-6AEB-CC7B-E12DC3E2C830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65023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357E06-7A5D-50A3-117D-31C8C124B0E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05336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9D1F60-7A1A-3159-296A-70D2C566E1C5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45649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D44B317-1DB1-298E-4DC6-F7DA162E8CF4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485962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2EE8B98-C685-CA49-B78F-BB2AE6054677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2627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65E737-CEA3-40CA-A2F9-12AE7B81B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48" y="2057400"/>
            <a:ext cx="3017520" cy="3655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DBC18-3CEC-45DC-A048-C3EC38E508F3}"/>
              </a:ext>
            </a:extLst>
          </p:cNvPr>
          <p:cNvSpPr txBox="1"/>
          <p:nvPr userDrawn="1"/>
        </p:nvSpPr>
        <p:spPr>
          <a:xfrm>
            <a:off x="4091940" y="2057400"/>
            <a:ext cx="7336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Brown </a:t>
            </a:r>
          </a:p>
          <a:p>
            <a:r>
              <a:rPr lang="en-US" sz="1800" b="1">
                <a:latin typeface="+mn-lt"/>
              </a:rPr>
              <a:t>Vice President, Member Relations</a:t>
            </a:r>
          </a:p>
          <a:p>
            <a:r>
              <a:rPr lang="en-US" sz="1800" b="1">
                <a:latin typeface="+mj-lt"/>
              </a:rPr>
              <a:t>ICBA Southeast Office</a:t>
            </a:r>
          </a:p>
          <a:p>
            <a:pPr marL="0" algn="l" defTabSz="914400" rtl="0" eaLnBrk="1" latinLnBrk="0" hangingPunct="1"/>
            <a:r>
              <a:rPr lang="en-US"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Prattville, AL </a:t>
            </a:r>
          </a:p>
          <a:p>
            <a:pPr marL="0" marR="0" algn="l" defTabSz="91440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>
                <a:latin typeface="+mj-lt"/>
              </a:rPr>
              <a:t>Phone: </a:t>
            </a:r>
            <a:r>
              <a:rPr lang="en-US"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334-328-5731</a:t>
            </a:r>
          </a:p>
          <a:p>
            <a:pPr marL="0" marR="0" algn="l" defTabSz="914400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20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scott.brown@icba.org</a:t>
            </a:r>
            <a:endParaRPr lang="en-US" sz="1800" kern="120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endParaRPr lang="en-US" b="1">
              <a:latin typeface="+mj-lt"/>
            </a:endParaRPr>
          </a:p>
          <a:p>
            <a:r>
              <a:rPr lang="en-US" b="1">
                <a:solidFill>
                  <a:srgbClr val="072365"/>
                </a:solidFill>
                <a:latin typeface="+mn-lt"/>
              </a:rPr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Reach out to our membership department at </a:t>
            </a:r>
            <a:br>
              <a:rPr lang="en-US">
                <a:solidFill>
                  <a:srgbClr val="072365"/>
                </a:solidFill>
                <a:latin typeface="+mj-lt"/>
              </a:rPr>
            </a:br>
            <a:r>
              <a:rPr lang="en-US">
                <a:solidFill>
                  <a:srgbClr val="072365"/>
                </a:solidFill>
                <a:latin typeface="+mj-lt"/>
              </a:rPr>
              <a:t>320-352-7320 or your member relations officer.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Visit </a:t>
            </a:r>
            <a:r>
              <a:rPr lang="en-US" err="1">
                <a:solidFill>
                  <a:srgbClr val="072365"/>
                </a:solidFill>
                <a:latin typeface="+mj-lt"/>
              </a:rPr>
              <a:t>www.icba.org</a:t>
            </a:r>
            <a:r>
              <a:rPr lang="en-US">
                <a:solidFill>
                  <a:srgbClr val="072365"/>
                </a:solidFill>
                <a:latin typeface="+mj-lt"/>
              </a:rPr>
              <a:t> for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Follow us @ICBA on Twitter, Facebook and LinkedIn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69482-3109-445C-8B7D-CB53999E3307}"/>
              </a:ext>
            </a:extLst>
          </p:cNvPr>
          <p:cNvSpPr txBox="1"/>
          <p:nvPr userDrawn="1"/>
        </p:nvSpPr>
        <p:spPr>
          <a:xfrm>
            <a:off x="838199" y="1229510"/>
            <a:ext cx="942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723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Contact Information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202065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CC9AE29-0C92-BB79-229B-B51C56CC0319}"/>
              </a:ext>
            </a:extLst>
          </p:cNvPr>
          <p:cNvGrpSpPr/>
          <p:nvPr userDrawn="1"/>
        </p:nvGrpSpPr>
        <p:grpSpPr>
          <a:xfrm>
            <a:off x="-63062" y="1752730"/>
            <a:ext cx="3520965" cy="3454130"/>
            <a:chOff x="-63062" y="1752730"/>
            <a:chExt cx="3520965" cy="34541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E54E48-DEE3-9F00-6408-C1791F4A83D7}"/>
                </a:ext>
              </a:extLst>
            </p:cNvPr>
            <p:cNvSpPr/>
            <p:nvPr userDrawn="1"/>
          </p:nvSpPr>
          <p:spPr>
            <a:xfrm>
              <a:off x="0" y="1752730"/>
              <a:ext cx="3457903" cy="2661615"/>
            </a:xfrm>
            <a:prstGeom prst="rect">
              <a:avLst/>
            </a:prstGeom>
            <a:solidFill>
              <a:srgbClr val="6B9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EDF74C-7095-6E2C-E2F7-712FA42AB020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924710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9B0B7B-3A02-2E3E-A087-CCDC084AEF8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65023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7CC828-98F9-2F2C-1174-3F00B8A326E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05336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E60F869-AA5A-45C6-9279-522FBA54858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45649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0FF03D8-A6E4-5A05-45DA-9DDAA84D82E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485962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6B35F0-188B-3788-2DDF-3B4F4ACBDC8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2627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2B2964-A20F-4649-8863-9A4B626A4F9C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r="-3"/>
          <a:stretch/>
        </p:blipFill>
        <p:spPr>
          <a:xfrm>
            <a:off x="841070" y="2068561"/>
            <a:ext cx="3017876" cy="366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DBC18-3CEC-45DC-A048-C3EC38E508F3}"/>
              </a:ext>
            </a:extLst>
          </p:cNvPr>
          <p:cNvSpPr txBox="1"/>
          <p:nvPr userDrawn="1"/>
        </p:nvSpPr>
        <p:spPr>
          <a:xfrm>
            <a:off x="4091940" y="2057400"/>
            <a:ext cx="7336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+mn-lt"/>
              </a:rPr>
              <a:t>Brandy </a:t>
            </a:r>
            <a:r>
              <a:rPr lang="en-US" sz="1800" b="1" err="1">
                <a:latin typeface="+mn-lt"/>
              </a:rPr>
              <a:t>Smallbrock</a:t>
            </a:r>
            <a:endParaRPr lang="en-US" sz="1800" b="1">
              <a:latin typeface="+mn-lt"/>
            </a:endParaRPr>
          </a:p>
          <a:p>
            <a:r>
              <a:rPr lang="en-US" sz="1800" b="1">
                <a:latin typeface="+mn-lt"/>
              </a:rPr>
              <a:t>Vice President, Member Relations</a:t>
            </a:r>
          </a:p>
          <a:p>
            <a:r>
              <a:rPr lang="en-US" sz="1800" b="1">
                <a:latin typeface="+mj-lt"/>
              </a:rPr>
              <a:t>ICBA Northwest Office</a:t>
            </a:r>
          </a:p>
          <a:p>
            <a:r>
              <a:rPr lang="en-US" sz="1800" b="0">
                <a:latin typeface="+mj-lt"/>
              </a:rPr>
              <a:t>Sartell, MN</a:t>
            </a:r>
          </a:p>
          <a:p>
            <a:r>
              <a:rPr lang="en-US" sz="1800" b="0">
                <a:latin typeface="+mj-lt"/>
              </a:rPr>
              <a:t>Phone: 320-352-7320</a:t>
            </a:r>
          </a:p>
          <a:p>
            <a:r>
              <a:rPr lang="en-US" sz="1800" b="0" err="1">
                <a:latin typeface="+mj-lt"/>
              </a:rPr>
              <a:t>brandy.smallbrock@icba.org</a:t>
            </a:r>
            <a:endParaRPr lang="en-US" sz="1800" b="0">
              <a:latin typeface="+mj-lt"/>
            </a:endParaRPr>
          </a:p>
          <a:p>
            <a:r>
              <a:rPr lang="en-US" sz="1800" b="0">
                <a:latin typeface="+mj-lt"/>
              </a:rPr>
              <a:t>LinkedIn: </a:t>
            </a:r>
            <a:r>
              <a:rPr lang="en-US" sz="1800" b="0" err="1">
                <a:latin typeface="+mj-lt"/>
              </a:rPr>
              <a:t>BrandySmallbrock</a:t>
            </a:r>
            <a:endParaRPr lang="en-US" sz="1800" b="0">
              <a:latin typeface="+mj-lt"/>
            </a:endParaRPr>
          </a:p>
          <a:p>
            <a:endParaRPr lang="en-US">
              <a:latin typeface="+mj-lt"/>
            </a:endParaRPr>
          </a:p>
          <a:p>
            <a:r>
              <a:rPr lang="en-US" b="1">
                <a:solidFill>
                  <a:srgbClr val="072365"/>
                </a:solidFill>
                <a:latin typeface="+mn-lt"/>
              </a:rPr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Reach out to our membership department at </a:t>
            </a:r>
            <a:br>
              <a:rPr lang="en-US">
                <a:solidFill>
                  <a:srgbClr val="072365"/>
                </a:solidFill>
                <a:latin typeface="+mj-lt"/>
              </a:rPr>
            </a:br>
            <a:r>
              <a:rPr lang="en-US">
                <a:solidFill>
                  <a:srgbClr val="072365"/>
                </a:solidFill>
                <a:latin typeface="+mj-lt"/>
              </a:rPr>
              <a:t>320-352-7320 or your member relations officer.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Visit </a:t>
            </a:r>
            <a:r>
              <a:rPr lang="en-US" err="1">
                <a:solidFill>
                  <a:srgbClr val="072365"/>
                </a:solidFill>
                <a:latin typeface="+mj-lt"/>
              </a:rPr>
              <a:t>www.icba.org</a:t>
            </a:r>
            <a:r>
              <a:rPr lang="en-US">
                <a:solidFill>
                  <a:srgbClr val="072365"/>
                </a:solidFill>
                <a:latin typeface="+mj-lt"/>
              </a:rPr>
              <a:t> for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Follow us @ICBA on Twitter, Facebook and LinkedIn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1352F4-52F5-4727-B62E-0A5B21E89200}"/>
              </a:ext>
            </a:extLst>
          </p:cNvPr>
          <p:cNvSpPr txBox="1"/>
          <p:nvPr userDrawn="1"/>
        </p:nvSpPr>
        <p:spPr>
          <a:xfrm>
            <a:off x="838199" y="1229510"/>
            <a:ext cx="942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723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Contact Information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44326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33711C6-C91A-A5A4-9CD2-9FFCC57EC6F3}"/>
              </a:ext>
            </a:extLst>
          </p:cNvPr>
          <p:cNvGrpSpPr/>
          <p:nvPr userDrawn="1"/>
        </p:nvGrpSpPr>
        <p:grpSpPr>
          <a:xfrm>
            <a:off x="-63062" y="1752730"/>
            <a:ext cx="3520965" cy="3454130"/>
            <a:chOff x="-63062" y="1752730"/>
            <a:chExt cx="3520965" cy="34541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C8CE3B-A804-D62A-FD97-0C940C7A48EA}"/>
                </a:ext>
              </a:extLst>
            </p:cNvPr>
            <p:cNvSpPr/>
            <p:nvPr userDrawn="1"/>
          </p:nvSpPr>
          <p:spPr>
            <a:xfrm>
              <a:off x="0" y="1752730"/>
              <a:ext cx="3457903" cy="2661615"/>
            </a:xfrm>
            <a:prstGeom prst="rect">
              <a:avLst/>
            </a:prstGeom>
            <a:solidFill>
              <a:srgbClr val="6B9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4369C-E044-0D54-FEE0-3136AB2F940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924710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7257C8-3925-3CF1-F8D0-B765DAB04A2E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65023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BB8128-10E5-9A19-6615-32FBFB95D165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05336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6B1F90-C54B-6C12-E0D1-C5DA3AA0026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45649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E8122C-5BCF-8440-5280-BCF683D47FE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485962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79F5631-D52F-7AD5-20AC-775F9F76C2F4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2627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DA18E2-274A-4EAD-BA19-E4F124141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2063316"/>
            <a:ext cx="3017364" cy="36577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DBC18-3CEC-45DC-A048-C3EC38E508F3}"/>
              </a:ext>
            </a:extLst>
          </p:cNvPr>
          <p:cNvSpPr txBox="1"/>
          <p:nvPr userDrawn="1"/>
        </p:nvSpPr>
        <p:spPr>
          <a:xfrm>
            <a:off x="4091940" y="2057400"/>
            <a:ext cx="73366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+mn-lt"/>
              </a:rPr>
              <a:t>Tim Daly</a:t>
            </a:r>
          </a:p>
          <a:p>
            <a:r>
              <a:rPr lang="en-US" sz="1800" b="1">
                <a:latin typeface="+mn-lt"/>
              </a:rPr>
              <a:t>Vice President, Member Relations</a:t>
            </a:r>
          </a:p>
          <a:p>
            <a:r>
              <a:rPr lang="en-US" sz="1800" b="1">
                <a:latin typeface="+mj-lt"/>
              </a:rPr>
              <a:t>ICBA Great Lakes Office</a:t>
            </a:r>
          </a:p>
          <a:p>
            <a:r>
              <a:rPr lang="en-US" sz="1800" b="0">
                <a:latin typeface="+mj-lt"/>
              </a:rPr>
              <a:t>Valparaiso, IN</a:t>
            </a:r>
          </a:p>
          <a:p>
            <a:r>
              <a:rPr lang="en-US" sz="1800" b="0">
                <a:latin typeface="+mj-lt"/>
              </a:rPr>
              <a:t>Phone: 219-464-1174</a:t>
            </a:r>
          </a:p>
          <a:p>
            <a:r>
              <a:rPr lang="en-US" sz="1800" b="0" err="1">
                <a:latin typeface="+mj-lt"/>
              </a:rPr>
              <a:t>tim.daly@icba.org</a:t>
            </a:r>
            <a:endParaRPr lang="en-US" sz="1800" b="0">
              <a:latin typeface="+mj-lt"/>
            </a:endParaRPr>
          </a:p>
          <a:p>
            <a:endParaRPr lang="en-US">
              <a:latin typeface="+mj-lt"/>
            </a:endParaRPr>
          </a:p>
          <a:p>
            <a:r>
              <a:rPr lang="en-US" b="1">
                <a:solidFill>
                  <a:srgbClr val="072365"/>
                </a:solidFill>
                <a:latin typeface="+mn-lt"/>
              </a:rPr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Reach out to our membership department at </a:t>
            </a:r>
            <a:br>
              <a:rPr lang="en-US">
                <a:solidFill>
                  <a:srgbClr val="072365"/>
                </a:solidFill>
                <a:latin typeface="+mj-lt"/>
              </a:rPr>
            </a:br>
            <a:r>
              <a:rPr lang="en-US">
                <a:solidFill>
                  <a:srgbClr val="072365"/>
                </a:solidFill>
                <a:latin typeface="+mj-lt"/>
              </a:rPr>
              <a:t>320-352-7320 or your member relations officer.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Visit </a:t>
            </a:r>
            <a:r>
              <a:rPr lang="en-US" err="1">
                <a:solidFill>
                  <a:srgbClr val="072365"/>
                </a:solidFill>
                <a:latin typeface="+mj-lt"/>
              </a:rPr>
              <a:t>www.icba.org</a:t>
            </a:r>
            <a:r>
              <a:rPr lang="en-US">
                <a:solidFill>
                  <a:srgbClr val="072365"/>
                </a:solidFill>
                <a:latin typeface="+mj-lt"/>
              </a:rPr>
              <a:t> for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Follow us @ICBA on Twitter, Facebook and LinkedIn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42AC1-21BC-41C8-9291-6153E4BE047F}"/>
              </a:ext>
            </a:extLst>
          </p:cNvPr>
          <p:cNvSpPr txBox="1"/>
          <p:nvPr userDrawn="1"/>
        </p:nvSpPr>
        <p:spPr>
          <a:xfrm>
            <a:off x="838199" y="1229510"/>
            <a:ext cx="942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723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Contact Information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586825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F91E085-75BE-5554-AD40-E2044F17D966}"/>
              </a:ext>
            </a:extLst>
          </p:cNvPr>
          <p:cNvGrpSpPr/>
          <p:nvPr userDrawn="1"/>
        </p:nvGrpSpPr>
        <p:grpSpPr>
          <a:xfrm>
            <a:off x="-63062" y="1752730"/>
            <a:ext cx="3520965" cy="3454130"/>
            <a:chOff x="-63062" y="1752730"/>
            <a:chExt cx="3520965" cy="34541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4EFD62-4E56-1B79-85AD-932963A731DD}"/>
                </a:ext>
              </a:extLst>
            </p:cNvPr>
            <p:cNvSpPr/>
            <p:nvPr userDrawn="1"/>
          </p:nvSpPr>
          <p:spPr>
            <a:xfrm>
              <a:off x="0" y="1752730"/>
              <a:ext cx="3457903" cy="2661615"/>
            </a:xfrm>
            <a:prstGeom prst="rect">
              <a:avLst/>
            </a:prstGeom>
            <a:solidFill>
              <a:srgbClr val="6B9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06736F-D915-C835-4880-46B96CE71FCE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924710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D868E47-127D-725C-87E6-9725A80A650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65023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582A092-2F09-3239-9A5B-E120770A4EEE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05336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FD6B60-A45C-9D0E-48E9-625A7FE0717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45649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858D17-D7A7-5B2F-94D2-8748DCF4A14B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485962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3A3FDB7-E981-3CFE-99D5-25E141C3F907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2627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83395-C6AC-449A-8572-9D7262D18479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2054222"/>
            <a:ext cx="3017520" cy="3658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DBC18-3CEC-45DC-A048-C3EC38E508F3}"/>
              </a:ext>
            </a:extLst>
          </p:cNvPr>
          <p:cNvSpPr txBox="1"/>
          <p:nvPr userDrawn="1"/>
        </p:nvSpPr>
        <p:spPr>
          <a:xfrm>
            <a:off x="4091940" y="2057400"/>
            <a:ext cx="7336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+mn-lt"/>
              </a:rPr>
              <a:t>Chip Lynch</a:t>
            </a:r>
          </a:p>
          <a:p>
            <a:r>
              <a:rPr lang="en-US" sz="1800" b="1">
                <a:latin typeface="+mn-lt"/>
              </a:rPr>
              <a:t>Senior Vice President, Member Relations</a:t>
            </a:r>
          </a:p>
          <a:p>
            <a:r>
              <a:rPr lang="en-US" sz="1800" b="1">
                <a:latin typeface="+mj-lt"/>
              </a:rPr>
              <a:t>ICBA Southwest Office</a:t>
            </a:r>
          </a:p>
          <a:p>
            <a:r>
              <a:rPr lang="en-US" sz="1800" b="0">
                <a:latin typeface="+mj-lt"/>
              </a:rPr>
              <a:t>Dallas, TX</a:t>
            </a:r>
          </a:p>
          <a:p>
            <a:r>
              <a:rPr lang="en-US" sz="1800" b="0">
                <a:latin typeface="+mj-lt"/>
              </a:rPr>
              <a:t>Phone: 214-503-6077</a:t>
            </a:r>
          </a:p>
          <a:p>
            <a:r>
              <a:rPr lang="en-US" sz="1800" b="0" err="1">
                <a:latin typeface="+mj-lt"/>
              </a:rPr>
              <a:t>chip.lynch@icba.org</a:t>
            </a:r>
            <a:endParaRPr lang="en-US" sz="1800" b="0">
              <a:latin typeface="+mj-lt"/>
            </a:endParaRPr>
          </a:p>
          <a:p>
            <a:r>
              <a:rPr lang="en-US" sz="1800" b="0">
                <a:latin typeface="+mj-lt"/>
              </a:rPr>
              <a:t>Twitter: @</a:t>
            </a:r>
            <a:r>
              <a:rPr lang="en-US" sz="1800" b="0" err="1">
                <a:latin typeface="+mj-lt"/>
              </a:rPr>
              <a:t>abankersdog</a:t>
            </a:r>
            <a:endParaRPr lang="en-US" sz="1800" b="0">
              <a:latin typeface="+mj-lt"/>
            </a:endParaRPr>
          </a:p>
          <a:p>
            <a:endParaRPr lang="en-US">
              <a:latin typeface="+mj-lt"/>
            </a:endParaRPr>
          </a:p>
          <a:p>
            <a:r>
              <a:rPr lang="en-US" b="1">
                <a:solidFill>
                  <a:srgbClr val="072365"/>
                </a:solidFill>
                <a:latin typeface="+mn-lt"/>
              </a:rPr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Reach out to our membership department at </a:t>
            </a:r>
            <a:br>
              <a:rPr lang="en-US">
                <a:solidFill>
                  <a:srgbClr val="072365"/>
                </a:solidFill>
                <a:latin typeface="+mj-lt"/>
              </a:rPr>
            </a:br>
            <a:r>
              <a:rPr lang="en-US">
                <a:solidFill>
                  <a:srgbClr val="072365"/>
                </a:solidFill>
                <a:latin typeface="+mj-lt"/>
              </a:rPr>
              <a:t>320-352-7320 or your member relations officer.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Visit </a:t>
            </a:r>
            <a:r>
              <a:rPr lang="en-US" err="1">
                <a:solidFill>
                  <a:srgbClr val="072365"/>
                </a:solidFill>
                <a:latin typeface="+mj-lt"/>
              </a:rPr>
              <a:t>www.icba.org</a:t>
            </a:r>
            <a:r>
              <a:rPr lang="en-US">
                <a:solidFill>
                  <a:srgbClr val="072365"/>
                </a:solidFill>
                <a:latin typeface="+mj-lt"/>
              </a:rPr>
              <a:t> for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Follow us @ICBA on Twitter, Facebook and LinkedIn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B2389-D6CF-4377-AFF1-A5C0269F7BB3}"/>
              </a:ext>
            </a:extLst>
          </p:cNvPr>
          <p:cNvSpPr txBox="1"/>
          <p:nvPr userDrawn="1"/>
        </p:nvSpPr>
        <p:spPr>
          <a:xfrm>
            <a:off x="838199" y="1229510"/>
            <a:ext cx="942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723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Contact Information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296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88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8A23555-C3CB-AD16-2ABB-D24D560AD514}"/>
              </a:ext>
            </a:extLst>
          </p:cNvPr>
          <p:cNvGrpSpPr/>
          <p:nvPr userDrawn="1"/>
        </p:nvGrpSpPr>
        <p:grpSpPr>
          <a:xfrm>
            <a:off x="-63062" y="1752730"/>
            <a:ext cx="3520965" cy="3454130"/>
            <a:chOff x="-63062" y="1752730"/>
            <a:chExt cx="3520965" cy="34541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2895C4D-3A5E-491C-7A08-6AB088F9122C}"/>
                </a:ext>
              </a:extLst>
            </p:cNvPr>
            <p:cNvSpPr/>
            <p:nvPr userDrawn="1"/>
          </p:nvSpPr>
          <p:spPr>
            <a:xfrm>
              <a:off x="0" y="1752730"/>
              <a:ext cx="3457903" cy="2661615"/>
            </a:xfrm>
            <a:prstGeom prst="rect">
              <a:avLst/>
            </a:prstGeom>
            <a:solidFill>
              <a:srgbClr val="6B9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BFE4EB8-3861-92AA-138F-BB08EEB32FB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924710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F055A7-A00C-96B8-160C-02A3CF4063B4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65023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478A000-D7C3-062C-3882-3FC2A86DE135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05336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83A07A-FFC8-98D0-04A5-DB04A5CBBF0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45649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CD39421-FBA7-E9D0-B3F4-A02CC53EE870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485962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3079A5-1940-14A7-B0D8-C82361DD564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2627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060990F-C2C3-17BA-A5C7-45EEC4BBC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48" y="2057400"/>
            <a:ext cx="3017520" cy="3655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3E4D7-129C-4EC0-ABEC-2FBFE605E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2054222"/>
            <a:ext cx="3020569" cy="36587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DBC18-3CEC-45DC-A048-C3EC38E508F3}"/>
              </a:ext>
            </a:extLst>
          </p:cNvPr>
          <p:cNvSpPr txBox="1"/>
          <p:nvPr userDrawn="1"/>
        </p:nvSpPr>
        <p:spPr>
          <a:xfrm>
            <a:off x="4091940" y="2057400"/>
            <a:ext cx="7336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latin typeface="+mn-lt"/>
              </a:rPr>
              <a:t>Leah Edwards</a:t>
            </a:r>
          </a:p>
          <a:p>
            <a:r>
              <a:rPr lang="en-US" sz="1800" b="1">
                <a:latin typeface="+mn-lt"/>
              </a:rPr>
              <a:t>Assistant Vice President, Member Relations</a:t>
            </a:r>
          </a:p>
          <a:p>
            <a:r>
              <a:rPr lang="en-US"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ICBA Mid-Atlantic Office</a:t>
            </a:r>
          </a:p>
          <a:p>
            <a:r>
              <a:rPr lang="en-US"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Annapolis, MD</a:t>
            </a:r>
          </a:p>
          <a:p>
            <a:r>
              <a:rPr lang="en-US" sz="1800" b="0">
                <a:latin typeface="+mj-lt"/>
              </a:rPr>
              <a:t>Phone: 443-458-3338 </a:t>
            </a:r>
          </a:p>
          <a:p>
            <a:r>
              <a:rPr lang="en-US" sz="1800" b="0" err="1">
                <a:latin typeface="+mj-lt"/>
              </a:rPr>
              <a:t>leah.edwards@icba.org</a:t>
            </a:r>
            <a:endParaRPr lang="en-US" sz="1800" b="0">
              <a:latin typeface="+mj-lt"/>
            </a:endParaRPr>
          </a:p>
          <a:p>
            <a:r>
              <a:rPr lang="en-US" sz="1800" b="0">
                <a:latin typeface="+mj-lt"/>
              </a:rPr>
              <a:t>Twitter: @</a:t>
            </a:r>
            <a:r>
              <a:rPr lang="en-US" sz="1800" b="0" err="1">
                <a:latin typeface="+mj-lt"/>
              </a:rPr>
              <a:t>xleahedwards</a:t>
            </a:r>
            <a:endParaRPr lang="en-US" sz="1800" b="0">
              <a:latin typeface="+mj-lt"/>
            </a:endParaRPr>
          </a:p>
          <a:p>
            <a:endParaRPr lang="en-US">
              <a:latin typeface="+mj-lt"/>
            </a:endParaRPr>
          </a:p>
          <a:p>
            <a:r>
              <a:rPr lang="en-US" b="1">
                <a:solidFill>
                  <a:srgbClr val="072365"/>
                </a:solidFill>
                <a:latin typeface="+mn-lt"/>
              </a:rPr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Reach out to our membership department at </a:t>
            </a:r>
            <a:br>
              <a:rPr lang="en-US">
                <a:solidFill>
                  <a:srgbClr val="072365"/>
                </a:solidFill>
                <a:latin typeface="+mj-lt"/>
              </a:rPr>
            </a:br>
            <a:r>
              <a:rPr lang="en-US">
                <a:solidFill>
                  <a:srgbClr val="072365"/>
                </a:solidFill>
                <a:latin typeface="+mj-lt"/>
              </a:rPr>
              <a:t>320-352-7320 or your member relations officer.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Visit </a:t>
            </a:r>
            <a:r>
              <a:rPr lang="en-US" err="1">
                <a:solidFill>
                  <a:srgbClr val="072365"/>
                </a:solidFill>
                <a:latin typeface="+mj-lt"/>
              </a:rPr>
              <a:t>www.icba.org</a:t>
            </a:r>
            <a:r>
              <a:rPr lang="en-US">
                <a:solidFill>
                  <a:srgbClr val="072365"/>
                </a:solidFill>
                <a:latin typeface="+mj-lt"/>
              </a:rPr>
              <a:t> for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Follow us @ICBA on Twitter, Facebook and LinkedIn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C8A923-7452-4A01-B637-6954E6A0ACF8}"/>
              </a:ext>
            </a:extLst>
          </p:cNvPr>
          <p:cNvSpPr txBox="1"/>
          <p:nvPr userDrawn="1"/>
        </p:nvSpPr>
        <p:spPr>
          <a:xfrm>
            <a:off x="838199" y="1229510"/>
            <a:ext cx="942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723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Contact Information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366820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477945-7EE1-9D84-4AF9-F43BE5C8A21E}"/>
              </a:ext>
            </a:extLst>
          </p:cNvPr>
          <p:cNvGrpSpPr/>
          <p:nvPr userDrawn="1"/>
        </p:nvGrpSpPr>
        <p:grpSpPr>
          <a:xfrm>
            <a:off x="-63062" y="1752730"/>
            <a:ext cx="3520965" cy="3454130"/>
            <a:chOff x="-63062" y="1752730"/>
            <a:chExt cx="3520965" cy="345413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4E0A2F-2094-377F-9498-824D02C53DAB}"/>
                </a:ext>
              </a:extLst>
            </p:cNvPr>
            <p:cNvSpPr/>
            <p:nvPr userDrawn="1"/>
          </p:nvSpPr>
          <p:spPr>
            <a:xfrm>
              <a:off x="0" y="1752730"/>
              <a:ext cx="3457903" cy="2661615"/>
            </a:xfrm>
            <a:prstGeom prst="rect">
              <a:avLst/>
            </a:prstGeom>
            <a:solidFill>
              <a:srgbClr val="6B9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F7EA845-8695-6D5D-57EB-FD67B77E2F8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924710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197F06-22C3-409F-10C4-831B75C8F0BF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65023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B3C67D4-27F4-036E-553F-B1BF95E9886F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05336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0442CD-2B75-7BD1-8B8D-7EF72F1B44C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45649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9EFDAC-A864-477F-0411-F829B46A9B2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485962"/>
              <a:ext cx="569958" cy="569958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972DCE4-AF6E-0E8B-1E2F-8BC1F59F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2627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5B3E4D7-129C-4EC0-ABEC-2FBFE605E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48" y="2057400"/>
            <a:ext cx="3017520" cy="3655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FDBC18-3CEC-45DC-A048-C3EC38E508F3}"/>
              </a:ext>
            </a:extLst>
          </p:cNvPr>
          <p:cNvSpPr txBox="1"/>
          <p:nvPr userDrawn="1"/>
        </p:nvSpPr>
        <p:spPr>
          <a:xfrm>
            <a:off x="4091940" y="2057400"/>
            <a:ext cx="73366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/>
            <a:r>
              <a:rPr lang="en-US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Bill Pusey</a:t>
            </a:r>
          </a:p>
          <a:p>
            <a:r>
              <a:rPr lang="en-US" sz="1800" b="1">
                <a:latin typeface="+mn-lt"/>
              </a:rPr>
              <a:t>Vice President</a:t>
            </a:r>
            <a:r>
              <a:rPr lang="en-US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Member Relations</a:t>
            </a:r>
          </a:p>
          <a:p>
            <a:r>
              <a:rPr lang="en-US"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ICBA Northeast Office</a:t>
            </a:r>
          </a:p>
          <a:p>
            <a:r>
              <a:rPr lang="en-US"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Barrington, 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>
                <a:latin typeface="+mj-lt"/>
              </a:rPr>
              <a:t>Phone</a:t>
            </a:r>
            <a:r>
              <a:rPr lang="en-US"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: 207-400-9446</a:t>
            </a:r>
          </a:p>
          <a:p>
            <a:r>
              <a:rPr lang="en-US" sz="1800" b="0" err="1">
                <a:latin typeface="+mj-lt"/>
              </a:rPr>
              <a:t>bill.pusey@icba.org</a:t>
            </a:r>
            <a:endParaRPr lang="en-US" sz="1800" b="0">
              <a:latin typeface="+mj-lt"/>
            </a:endParaRPr>
          </a:p>
          <a:p>
            <a:r>
              <a:rPr lang="en-US" sz="1800" b="0">
                <a:latin typeface="+mj-lt"/>
              </a:rPr>
              <a:t>Twitter: @</a:t>
            </a:r>
            <a:r>
              <a:rPr lang="en-US" sz="1800" b="0" err="1">
                <a:latin typeface="+mj-lt"/>
              </a:rPr>
              <a:t>williampusey</a:t>
            </a:r>
            <a:endParaRPr lang="en-US" sz="1800" b="0">
              <a:latin typeface="+mj-lt"/>
            </a:endParaRPr>
          </a:p>
          <a:p>
            <a:endParaRPr lang="en-US">
              <a:latin typeface="+mj-lt"/>
            </a:endParaRPr>
          </a:p>
          <a:p>
            <a:r>
              <a:rPr lang="en-US" b="1">
                <a:solidFill>
                  <a:srgbClr val="072365"/>
                </a:solidFill>
                <a:latin typeface="+mn-lt"/>
              </a:rPr>
              <a:t>Next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Reach out to our membership department at </a:t>
            </a:r>
            <a:br>
              <a:rPr lang="en-US">
                <a:solidFill>
                  <a:srgbClr val="072365"/>
                </a:solidFill>
                <a:latin typeface="+mj-lt"/>
              </a:rPr>
            </a:br>
            <a:r>
              <a:rPr lang="en-US">
                <a:solidFill>
                  <a:srgbClr val="072365"/>
                </a:solidFill>
                <a:latin typeface="+mj-lt"/>
              </a:rPr>
              <a:t>320-352-7320 or your member relations officer.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Visit </a:t>
            </a:r>
            <a:r>
              <a:rPr lang="en-US" err="1">
                <a:solidFill>
                  <a:srgbClr val="072365"/>
                </a:solidFill>
                <a:latin typeface="+mj-lt"/>
              </a:rPr>
              <a:t>www.icba.org</a:t>
            </a:r>
            <a:r>
              <a:rPr lang="en-US">
                <a:solidFill>
                  <a:srgbClr val="072365"/>
                </a:solidFill>
                <a:latin typeface="+mj-lt"/>
              </a:rPr>
              <a:t> for more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72365"/>
                </a:solidFill>
                <a:latin typeface="+mj-lt"/>
              </a:rPr>
              <a:t>Follow us @ICBA on Twitter, Facebook and LinkedIn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C8A923-7452-4A01-B637-6954E6A0ACF8}"/>
              </a:ext>
            </a:extLst>
          </p:cNvPr>
          <p:cNvSpPr txBox="1"/>
          <p:nvPr userDrawn="1"/>
        </p:nvSpPr>
        <p:spPr>
          <a:xfrm>
            <a:off x="838199" y="1229510"/>
            <a:ext cx="942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72365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Contact Information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18254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, Sub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3183" y="2004528"/>
            <a:ext cx="5251417" cy="7101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 i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199" y="2714711"/>
            <a:ext cx="5256402" cy="3306517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8" y="2004528"/>
            <a:ext cx="5256402" cy="7101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 i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14712"/>
            <a:ext cx="5256400" cy="3306518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7108BB6-97ED-E647-9EF3-36BD7ABFC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22110"/>
            <a:ext cx="10590403" cy="42830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0025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</p:spTree>
    <p:extLst>
      <p:ext uri="{BB962C8B-B14F-4D97-AF65-F5344CB8AC3E}">
        <p14:creationId xmlns:p14="http://schemas.microsoft.com/office/powerpoint/2010/main" val="186064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951673-7BF5-4168-B83B-A0623EA9958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17525" y="3077329"/>
            <a:ext cx="3170238" cy="31067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225BB7A4-7F5A-AF4D-A860-F8AAB3E2FE4D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18315" y="2218168"/>
            <a:ext cx="3169101" cy="6494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SUBTITLE (STYLE #2)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30108890-ADAE-D64F-9677-4375707361F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496634" y="2218168"/>
            <a:ext cx="3169101" cy="6494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SUBTITLE (STYLE #2)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AFC02D38-ADE0-0E4F-A356-10DDCCC65F7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504586" y="2218168"/>
            <a:ext cx="3169099" cy="6494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00" b="1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SUBTITLE (STYLE #2)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0E2E47-5617-C64C-A432-CD3656D4D2F6}"/>
              </a:ext>
            </a:extLst>
          </p:cNvPr>
          <p:cNvCxnSpPr>
            <a:cxnSpLocks/>
          </p:cNvCxnSpPr>
          <p:nvPr userDrawn="1"/>
        </p:nvCxnSpPr>
        <p:spPr>
          <a:xfrm>
            <a:off x="4094010" y="2249164"/>
            <a:ext cx="0" cy="3813706"/>
          </a:xfrm>
          <a:prstGeom prst="line">
            <a:avLst/>
          </a:prstGeom>
          <a:ln>
            <a:solidFill>
              <a:srgbClr val="6B9BC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34B52C-A2C8-3946-9C0C-4B27C76DFB81}"/>
              </a:ext>
            </a:extLst>
          </p:cNvPr>
          <p:cNvCxnSpPr>
            <a:cxnSpLocks/>
          </p:cNvCxnSpPr>
          <p:nvPr userDrawn="1"/>
        </p:nvCxnSpPr>
        <p:spPr>
          <a:xfrm>
            <a:off x="8101974" y="2249164"/>
            <a:ext cx="0" cy="3813706"/>
          </a:xfrm>
          <a:prstGeom prst="line">
            <a:avLst/>
          </a:prstGeom>
          <a:ln>
            <a:solidFill>
              <a:srgbClr val="6B9BC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itle 4">
            <a:extLst>
              <a:ext uri="{FF2B5EF4-FFF2-40B4-BE49-F238E27FC236}">
                <a16:creationId xmlns:a16="http://schemas.microsoft.com/office/drawing/2014/main" id="{D5585267-6C50-DD4A-B17B-B10C98954A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303" y="1421502"/>
            <a:ext cx="11155371" cy="428304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rgbClr val="0025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FD2254CF-E2B2-41D8-B836-9E2CC2FF03F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496634" y="3067912"/>
            <a:ext cx="3170238" cy="31067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96BC4A0-A87C-4874-9361-DC08D203A645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491241" y="3067912"/>
            <a:ext cx="3170238" cy="31067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162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2004529"/>
            <a:ext cx="5256401" cy="4016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+mj-lt"/>
                <a:cs typeface="Calibri" panose="020F0502020204030204" pitchFamily="34" charset="0"/>
              </a:defRPr>
            </a:lvl1pPr>
            <a:lvl2pPr>
              <a:defRPr sz="1800" b="0" i="0">
                <a:latin typeface="+mj-lt"/>
                <a:cs typeface="Calibri" panose="020F0502020204030204" pitchFamily="34" charset="0"/>
              </a:defRPr>
            </a:lvl2pPr>
            <a:lvl3pPr>
              <a:defRPr sz="1600" b="0" i="0">
                <a:latin typeface="+mj-lt"/>
                <a:cs typeface="Calibri Light" panose="020F0302020204030204" pitchFamily="34" charset="0"/>
              </a:defRPr>
            </a:lvl3pPr>
            <a:lvl4pPr>
              <a:defRPr sz="1600" b="0" i="0">
                <a:latin typeface="+mj-lt"/>
                <a:cs typeface="Calibri Light" panose="020F0302020204030204" pitchFamily="34" charset="0"/>
              </a:defRPr>
            </a:lvl4pPr>
            <a:lvl5pPr>
              <a:defRPr sz="1400" b="0" i="0">
                <a:latin typeface="+mj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199" y="2004529"/>
            <a:ext cx="5256401" cy="40167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+mj-lt"/>
                <a:cs typeface="Calibri" panose="020F0502020204030204" pitchFamily="34" charset="0"/>
              </a:defRPr>
            </a:lvl1pPr>
            <a:lvl2pPr>
              <a:defRPr sz="1800" b="0" i="0">
                <a:latin typeface="+mj-lt"/>
                <a:cs typeface="Calibri" panose="020F0502020204030204" pitchFamily="34" charset="0"/>
              </a:defRPr>
            </a:lvl2pPr>
            <a:lvl3pPr>
              <a:defRPr sz="1600" b="0" i="0">
                <a:latin typeface="+mj-lt"/>
                <a:cs typeface="Calibri Light" panose="020F0302020204030204" pitchFamily="34" charset="0"/>
              </a:defRPr>
            </a:lvl3pPr>
            <a:lvl4pPr>
              <a:defRPr sz="1600" b="0" i="0">
                <a:latin typeface="+mj-lt"/>
                <a:cs typeface="Calibri Light" panose="020F0302020204030204" pitchFamily="34" charset="0"/>
              </a:defRPr>
            </a:lvl4pPr>
            <a:lvl5pPr>
              <a:defRPr sz="1400" b="0" i="0">
                <a:latin typeface="+mj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1F2CD1B-DF79-6F45-8B92-C071CA8AA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22110"/>
            <a:ext cx="10590403" cy="428304"/>
          </a:xfrm>
          <a:prstGeom prst="rect">
            <a:avLst/>
          </a:prstGeom>
        </p:spPr>
        <p:txBody>
          <a:bodyPr/>
          <a:lstStyle>
            <a:lvl1pPr algn="l">
              <a:defRPr sz="2800" b="1" i="0">
                <a:solidFill>
                  <a:srgbClr val="0025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</p:spTree>
    <p:extLst>
      <p:ext uri="{BB962C8B-B14F-4D97-AF65-F5344CB8AC3E}">
        <p14:creationId xmlns:p14="http://schemas.microsoft.com/office/powerpoint/2010/main" val="553765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ngine&#10;&#10;Description automatically generated">
            <a:extLst>
              <a:ext uri="{FF2B5EF4-FFF2-40B4-BE49-F238E27FC236}">
                <a16:creationId xmlns:a16="http://schemas.microsoft.com/office/drawing/2014/main" id="{0E3B5630-FA14-19C5-371C-08A95392C0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74842"/>
            <a:ext cx="12191999" cy="30513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EFDAFD-FF38-26DD-557A-11BCF63D8C41}"/>
              </a:ext>
            </a:extLst>
          </p:cNvPr>
          <p:cNvSpPr/>
          <p:nvPr userDrawn="1"/>
        </p:nvSpPr>
        <p:spPr>
          <a:xfrm>
            <a:off x="0" y="2474842"/>
            <a:ext cx="9273208" cy="3051315"/>
          </a:xfrm>
          <a:prstGeom prst="rect">
            <a:avLst/>
          </a:prstGeom>
          <a:gradFill flip="none" rotWithShape="1">
            <a:gsLst>
              <a:gs pos="0">
                <a:srgbClr val="012169">
                  <a:alpha val="0"/>
                </a:srgbClr>
              </a:gs>
              <a:gs pos="69000">
                <a:srgbClr val="012169">
                  <a:alpha val="88680"/>
                </a:srgbClr>
              </a:gs>
              <a:gs pos="100000">
                <a:srgbClr val="01216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87091-379C-B3AF-A137-D2A692F7B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BA564-A8DC-67E2-A898-3B37816E4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14BE5-E2E1-347D-D383-4D3815281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D45A05-8157-6F57-EE5A-7190014017E6}"/>
              </a:ext>
            </a:extLst>
          </p:cNvPr>
          <p:cNvSpPr/>
          <p:nvPr userDrawn="1"/>
        </p:nvSpPr>
        <p:spPr>
          <a:xfrm>
            <a:off x="9273208" y="2474842"/>
            <a:ext cx="2325757" cy="4383158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81FA6-C006-6AB9-5623-DCF7F5138B91}"/>
              </a:ext>
            </a:extLst>
          </p:cNvPr>
          <p:cNvSpPr/>
          <p:nvPr userDrawn="1"/>
        </p:nvSpPr>
        <p:spPr>
          <a:xfrm>
            <a:off x="9273208" y="-11125"/>
            <a:ext cx="2325757" cy="1989012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B25C3F-13F5-06AF-8DEA-1B783A5CD0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035" y="1026303"/>
            <a:ext cx="3048006" cy="99060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7906073-713F-E1B8-6819-AF222A47CE08}"/>
              </a:ext>
            </a:extLst>
          </p:cNvPr>
          <p:cNvSpPr txBox="1">
            <a:spLocks/>
          </p:cNvSpPr>
          <p:nvPr userDrawn="1"/>
        </p:nvSpPr>
        <p:spPr>
          <a:xfrm>
            <a:off x="593035" y="2591562"/>
            <a:ext cx="9144000" cy="1523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07236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CLICK TO EDIT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975CE6F-CDE5-A17F-54F2-1D6F78B1A811}"/>
              </a:ext>
            </a:extLst>
          </p:cNvPr>
          <p:cNvSpPr txBox="1">
            <a:spLocks/>
          </p:cNvSpPr>
          <p:nvPr userDrawn="1"/>
        </p:nvSpPr>
        <p:spPr>
          <a:xfrm>
            <a:off x="593035" y="4086984"/>
            <a:ext cx="5275943" cy="775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6B9BC7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Click to edit Master subtitle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64F8529-BC56-F95A-1D64-94C8479744E6}"/>
              </a:ext>
            </a:extLst>
          </p:cNvPr>
          <p:cNvSpPr txBox="1">
            <a:spLocks/>
          </p:cNvSpPr>
          <p:nvPr userDrawn="1"/>
        </p:nvSpPr>
        <p:spPr>
          <a:xfrm>
            <a:off x="593035" y="5741613"/>
            <a:ext cx="5275943" cy="775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6B9BC7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+mj-lt"/>
              </a:rPr>
              <a:t>Click to edit Master caption style</a:t>
            </a:r>
          </a:p>
        </p:txBody>
      </p:sp>
    </p:spTree>
    <p:extLst>
      <p:ext uri="{BB962C8B-B14F-4D97-AF65-F5344CB8AC3E}">
        <p14:creationId xmlns:p14="http://schemas.microsoft.com/office/powerpoint/2010/main" val="1918570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08CC0-F31D-5991-742C-AA1BF585A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20CAF-7B4E-0A4B-0034-7A9B7931A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E4B4D-F2D3-3E79-5461-54FC6FB0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9512-FC68-1555-7749-B018CEF9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6A9A2-0BD2-BD53-5E86-15FFFF5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80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A119-10E6-3186-ABDB-37E71121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7EF48-8C9A-C133-234D-C3D9F95D3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9CECA-E1BD-F0F4-E967-5DEF197E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74165-F480-808C-8DEF-68C50636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FCF1E-D369-D96D-74A2-26F19D59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36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3A55F-0546-DD63-E98C-8B303555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63FED-EF93-B128-5327-003CF95E3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FAAEC-6D89-D444-8FA4-80DA5AAD1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0DFA9-CF10-13BB-8082-235D3470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80087-F3DE-91DE-4725-18035C98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07015-8487-32B7-E838-DD60BF08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79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588A-C088-EC11-3B08-B5F8B5DE3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02F6B-8CBF-FC4B-4A88-AF0EBCFA8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750B7-F1AE-C1E4-E490-37A412B7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9BABE-F184-CD30-FB82-9F30A2746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7228C-A603-48E6-745E-60A98C51FB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08FD55-6108-7AD8-E942-3C744D792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2BE3C-9960-32AD-AB86-508E06E3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585AF4-C628-1C83-6D86-A5CDF01A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9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4EF61CE6-CAFF-0548-9E70-7C781A0CB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25" y="493407"/>
            <a:ext cx="9610450" cy="428304"/>
          </a:xfrm>
          <a:prstGeom prst="rect">
            <a:avLst/>
          </a:prstGeom>
        </p:spPr>
        <p:txBody>
          <a:bodyPr anchor="t" anchorCtr="0"/>
          <a:lstStyle>
            <a:lvl1pPr algn="l">
              <a:defRPr sz="2800" b="1" i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A483194-6D16-F842-B1D2-F4C74733C44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47423" y="1415331"/>
            <a:ext cx="10678601" cy="4301657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139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3BE4-7A1C-2D60-8540-FC03E3ED6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8849B2-1252-69BE-FA29-81909217E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81DB6-4A94-09CB-1F16-FBA15A26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C1C61-0C71-ADEB-9224-896C3F389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70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3F6C4F-1187-FDA3-5DE5-9E36A67D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6E246-0A2C-4791-0CE0-9565E4D9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D35DF-287C-F710-C8AF-D084BFC2C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560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4141B-2860-50C8-13E2-B45EFC69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DE8F-EEC7-7DAB-1D70-EB91E0511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77222-2357-3EBF-742C-13F31DF1E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24D5D-D78B-70FC-5B6A-04203ABB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2F4DE-5B94-87D6-4A8B-A2B09E32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DB895-E120-23D1-A40A-313C2A72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28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619E-E94A-AF76-7C2E-2AB663AC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AA6CA-CDE4-DF81-F065-61B2C58A2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08316-C5EE-FE9A-15A5-73866AB72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2C244-478F-1D75-7E92-1754B0BC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A78CC-AA47-3AF0-10B3-577DD697A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9B0FC-D281-247E-038A-599CD6E9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131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0A1D2-18A6-6B4D-A15D-A8236FCC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AF6BA-2150-18E9-025A-A5DEC6F01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ACDA1-9C21-95EC-CB61-4EF3445C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C8CDA-C940-4E06-83E6-6C4B1CA3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5DC6E-D987-43DC-94BA-5BB66D6C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7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5D68E-5016-D0E1-F8A3-D9445D4F4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ADA90B-0ABB-C090-DDBE-2FC8CBD6E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E34D-D52F-32AF-586A-98B401CE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F64CC-5772-B466-48BD-FE772F151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0A8BC-B176-7DFE-F531-FA1EED1D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85EE44-741B-9E46-379F-EDC25F6123EA}"/>
              </a:ext>
            </a:extLst>
          </p:cNvPr>
          <p:cNvSpPr/>
          <p:nvPr userDrawn="1"/>
        </p:nvSpPr>
        <p:spPr>
          <a:xfrm>
            <a:off x="517527" y="962108"/>
            <a:ext cx="11403154" cy="521485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FCB24B-D92F-07BE-FEEA-81A54737D4E9}"/>
              </a:ext>
            </a:extLst>
          </p:cNvPr>
          <p:cNvSpPr/>
          <p:nvPr userDrawn="1"/>
        </p:nvSpPr>
        <p:spPr>
          <a:xfrm>
            <a:off x="1024759" y="1415332"/>
            <a:ext cx="10410542" cy="430840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9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0E2E47-5617-C64C-A432-CD3656D4D2F6}"/>
              </a:ext>
            </a:extLst>
          </p:cNvPr>
          <p:cNvCxnSpPr>
            <a:cxnSpLocks/>
          </p:cNvCxnSpPr>
          <p:nvPr userDrawn="1"/>
        </p:nvCxnSpPr>
        <p:spPr>
          <a:xfrm>
            <a:off x="4094010" y="1444096"/>
            <a:ext cx="0" cy="4747459"/>
          </a:xfrm>
          <a:prstGeom prst="line">
            <a:avLst/>
          </a:prstGeom>
          <a:ln>
            <a:solidFill>
              <a:srgbClr val="6B9BC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34B52C-A2C8-3946-9C0C-4B27C76DFB81}"/>
              </a:ext>
            </a:extLst>
          </p:cNvPr>
          <p:cNvCxnSpPr>
            <a:cxnSpLocks/>
          </p:cNvCxnSpPr>
          <p:nvPr userDrawn="1"/>
        </p:nvCxnSpPr>
        <p:spPr>
          <a:xfrm>
            <a:off x="8101974" y="1444096"/>
            <a:ext cx="0" cy="4738042"/>
          </a:xfrm>
          <a:prstGeom prst="line">
            <a:avLst/>
          </a:prstGeom>
          <a:ln>
            <a:solidFill>
              <a:srgbClr val="6B9BC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9F296-5880-3744-B1BB-9AD1499733B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4506" y="1413100"/>
            <a:ext cx="3170238" cy="649413"/>
          </a:xfrm>
        </p:spPr>
        <p:txBody>
          <a:bodyPr/>
          <a:lstStyle>
            <a:lvl1pPr>
              <a:defRPr b="1">
                <a:solidFill>
                  <a:srgbClr val="6B9BC7"/>
                </a:solidFill>
              </a:defRPr>
            </a:lvl1pPr>
          </a:lstStyle>
          <a:p>
            <a:pPr lvl="0" algn="ctr"/>
            <a:r>
              <a:rPr lang="en-US"/>
              <a:t>CLICK TO EDIT MASTER SUBTITLE (STYLE #2)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DF1054B-6128-B842-AC6E-A1010FC37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93048" y="1413100"/>
            <a:ext cx="3170238" cy="649413"/>
          </a:xfrm>
        </p:spPr>
        <p:txBody>
          <a:bodyPr/>
          <a:lstStyle>
            <a:lvl1pPr>
              <a:defRPr b="1">
                <a:solidFill>
                  <a:srgbClr val="6B9BC7"/>
                </a:solidFill>
              </a:defRPr>
            </a:lvl1pPr>
          </a:lstStyle>
          <a:p>
            <a:pPr lvl="0" algn="ctr"/>
            <a:r>
              <a:rPr lang="en-US"/>
              <a:t>CLICK TO EDIT MASTER SUBTITLE (STYLE #2)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50A19E6-0B9D-9248-B63C-604FD68AEB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4739" y="1413100"/>
            <a:ext cx="3170238" cy="649413"/>
          </a:xfrm>
        </p:spPr>
        <p:txBody>
          <a:bodyPr/>
          <a:lstStyle>
            <a:lvl1pPr>
              <a:defRPr b="1">
                <a:solidFill>
                  <a:srgbClr val="6B9BC7"/>
                </a:solidFill>
              </a:defRPr>
            </a:lvl1pPr>
          </a:lstStyle>
          <a:p>
            <a:pPr lvl="0" algn="ctr"/>
            <a:r>
              <a:rPr lang="en-US"/>
              <a:t>CLICK TO EDIT MASTER SUBTITLE (STYLE #2)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45069DAC-84DA-0C46-AA91-3D1414A8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25" y="493407"/>
            <a:ext cx="9610450" cy="428304"/>
          </a:xfrm>
          <a:prstGeom prst="rect">
            <a:avLst/>
          </a:prstGeom>
        </p:spPr>
        <p:txBody>
          <a:bodyPr anchor="t" anchorCtr="0"/>
          <a:lstStyle>
            <a:lvl1pPr algn="l">
              <a:defRPr sz="2800" b="1" i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B1682E1-F199-5047-AA02-F0BB9F8CA3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0521" y="2262844"/>
            <a:ext cx="3170238" cy="3919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AF074965-2A69-4942-8F1F-A893C8775A8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93048" y="2262844"/>
            <a:ext cx="3170238" cy="3919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A91B1E9-6193-E840-8684-6822A4CB679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84703" y="2262844"/>
            <a:ext cx="3170238" cy="39192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</p:spTree>
    <p:extLst>
      <p:ext uri="{BB962C8B-B14F-4D97-AF65-F5344CB8AC3E}">
        <p14:creationId xmlns:p14="http://schemas.microsoft.com/office/powerpoint/2010/main" val="35619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er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C48A06-4E4F-544A-8BC3-ED85074B6A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302" y="2335695"/>
            <a:ext cx="5235231" cy="38558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4E398DAF-5177-424F-BFCE-F2AA586FEB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8467" y="2370642"/>
            <a:ext cx="5235231" cy="38199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0D3A11-7E6D-5344-BA4C-1F8EB238CC7B}"/>
              </a:ext>
            </a:extLst>
          </p:cNvPr>
          <p:cNvCxnSpPr>
            <a:cxnSpLocks/>
          </p:cNvCxnSpPr>
          <p:nvPr userDrawn="1"/>
        </p:nvCxnSpPr>
        <p:spPr>
          <a:xfrm>
            <a:off x="6078217" y="1444096"/>
            <a:ext cx="0" cy="4747459"/>
          </a:xfrm>
          <a:prstGeom prst="line">
            <a:avLst/>
          </a:prstGeom>
          <a:ln>
            <a:solidFill>
              <a:srgbClr val="6B9BC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itle 4">
            <a:extLst>
              <a:ext uri="{FF2B5EF4-FFF2-40B4-BE49-F238E27FC236}">
                <a16:creationId xmlns:a16="http://schemas.microsoft.com/office/drawing/2014/main" id="{F97F26C7-F721-E14B-99E7-82118F8695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25" y="493407"/>
            <a:ext cx="9610450" cy="428304"/>
          </a:xfrm>
          <a:prstGeom prst="rect">
            <a:avLst/>
          </a:prstGeom>
        </p:spPr>
        <p:txBody>
          <a:bodyPr anchor="t" anchorCtr="0"/>
          <a:lstStyle>
            <a:lvl1pPr algn="l">
              <a:defRPr sz="2800" b="1" i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9F386-F850-B844-9634-B12BC20807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7525" y="1413101"/>
            <a:ext cx="5235575" cy="649412"/>
          </a:xfrm>
        </p:spPr>
        <p:txBody>
          <a:bodyPr/>
          <a:lstStyle>
            <a:lvl1pPr>
              <a:defRPr b="1">
                <a:solidFill>
                  <a:srgbClr val="6B9BC7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F8CF8C4-53D9-0249-A874-29E82A40EA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1369" y="1413101"/>
            <a:ext cx="5235575" cy="649412"/>
          </a:xfrm>
        </p:spPr>
        <p:txBody>
          <a:bodyPr/>
          <a:lstStyle>
            <a:lvl1pPr>
              <a:defRPr b="1">
                <a:solidFill>
                  <a:srgbClr val="6B9BC7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080391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and Conten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2EF941A-1A12-5A44-A643-5D99FF11FEA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8303" y="2839831"/>
            <a:ext cx="3170238" cy="649413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rgbClr val="6B9BC7"/>
                </a:solidFill>
              </a:defRPr>
            </a:lvl1pPr>
          </a:lstStyle>
          <a:p>
            <a:pPr lvl="0" algn="ctr"/>
            <a:r>
              <a:rPr lang="en-US"/>
              <a:t>CLICK TO EDIT MASTER SUBTITLE (STYLE #2)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4D876C9-5916-1141-AEA9-B32CDE4367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8303" y="3675243"/>
            <a:ext cx="3169092" cy="2506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0041AB8D-3F1B-8843-866E-29E73A2D2E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96622" y="3675243"/>
            <a:ext cx="3169092" cy="2506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C64F3CF7-BDFF-DC49-85BA-2720F7E38C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04587" y="3675243"/>
            <a:ext cx="3169090" cy="25061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60E2E47-5617-C64C-A432-CD3656D4D2F6}"/>
              </a:ext>
            </a:extLst>
          </p:cNvPr>
          <p:cNvCxnSpPr>
            <a:cxnSpLocks/>
          </p:cNvCxnSpPr>
          <p:nvPr userDrawn="1"/>
        </p:nvCxnSpPr>
        <p:spPr>
          <a:xfrm>
            <a:off x="4094010" y="2815693"/>
            <a:ext cx="0" cy="3365651"/>
          </a:xfrm>
          <a:prstGeom prst="line">
            <a:avLst/>
          </a:prstGeom>
          <a:ln>
            <a:solidFill>
              <a:srgbClr val="6B9BC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34B52C-A2C8-3946-9C0C-4B27C76DFB81}"/>
              </a:ext>
            </a:extLst>
          </p:cNvPr>
          <p:cNvCxnSpPr>
            <a:cxnSpLocks/>
          </p:cNvCxnSpPr>
          <p:nvPr userDrawn="1"/>
        </p:nvCxnSpPr>
        <p:spPr>
          <a:xfrm>
            <a:off x="8101974" y="2815693"/>
            <a:ext cx="0" cy="3402227"/>
          </a:xfrm>
          <a:prstGeom prst="line">
            <a:avLst/>
          </a:prstGeom>
          <a:ln>
            <a:solidFill>
              <a:srgbClr val="6B9BC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86AF3B5-C417-E743-92AB-A6663393A44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30516" y="1621444"/>
            <a:ext cx="944666" cy="90798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8169EFB8-7EC7-0A40-8489-C90AD5B1E2D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608835" y="1621443"/>
            <a:ext cx="944666" cy="90798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DD5904E5-6256-6147-A440-B28B72C4FCE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616818" y="1621443"/>
            <a:ext cx="944666" cy="90798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lnSpc>
                <a:spcPct val="100000"/>
              </a:lnSpc>
              <a:buNone/>
              <a:defRPr sz="160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C864C8D-D96C-8B4E-A60F-FDAC461852A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95476" y="2839831"/>
            <a:ext cx="3170238" cy="649413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6B9BC7"/>
                </a:solidFill>
              </a:defRPr>
            </a:lvl1pPr>
          </a:lstStyle>
          <a:p>
            <a:pPr lvl="0" algn="ctr"/>
            <a:r>
              <a:rPr lang="en-US"/>
              <a:t>CLICK TO EDIT MASTER SUBTITLE (STYLE #2)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F5D8907-2A24-7748-8999-ACC397CA77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04587" y="2839831"/>
            <a:ext cx="3170238" cy="649413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6B9BC7"/>
                </a:solidFill>
              </a:defRPr>
            </a:lvl1pPr>
          </a:lstStyle>
          <a:p>
            <a:pPr lvl="0" algn="ctr"/>
            <a:r>
              <a:rPr lang="en-US"/>
              <a:t>CLICK TO EDIT MASTER SUBTITLE (STYLE #2)</a:t>
            </a:r>
          </a:p>
        </p:txBody>
      </p:sp>
    </p:spTree>
    <p:extLst>
      <p:ext uri="{BB962C8B-B14F-4D97-AF65-F5344CB8AC3E}">
        <p14:creationId xmlns:p14="http://schemas.microsoft.com/office/powerpoint/2010/main" val="365974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4082766-851B-0646-ACDF-741D5B952F52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7527" y="1267968"/>
            <a:ext cx="5346826" cy="4802957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D18F1B-FF8C-4D4E-9233-5323F10A6C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25" y="493407"/>
            <a:ext cx="9610450" cy="428304"/>
          </a:xfrm>
          <a:prstGeom prst="rect">
            <a:avLst/>
          </a:prstGeom>
        </p:spPr>
        <p:txBody>
          <a:bodyPr anchor="t" anchorCtr="0"/>
          <a:lstStyle>
            <a:lvl1pPr algn="l">
              <a:defRPr sz="2800" b="1" i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2534A52-9D76-5F40-B3A0-D62123B7199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2710" y="1267968"/>
            <a:ext cx="5346826" cy="4802957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448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C42035C-7930-C749-BF58-8A435F95ECD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44099" y="1267967"/>
            <a:ext cx="7630376" cy="4802958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7C85E86-A1E0-E54F-BDD3-3C9A9B585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525" y="493407"/>
            <a:ext cx="9610450" cy="428304"/>
          </a:xfrm>
          <a:prstGeom prst="rect">
            <a:avLst/>
          </a:prstGeom>
        </p:spPr>
        <p:txBody>
          <a:bodyPr anchor="t" anchorCtr="0"/>
          <a:lstStyle>
            <a:lvl1pPr algn="l">
              <a:defRPr sz="2800" b="1" i="0">
                <a:solidFill>
                  <a:srgbClr val="0121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AAE4635-0D48-D348-934A-8DAFB0AD9A0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7527" y="1267968"/>
            <a:ext cx="3368673" cy="4802957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+mn-lt"/>
                <a:cs typeface="Calibri" panose="020F0502020204030204" pitchFamily="34" charset="0"/>
              </a:defRPr>
            </a:lvl1pPr>
            <a:lvl2pPr>
              <a:defRPr sz="1600" b="0" i="0">
                <a:latin typeface="+mn-lt"/>
                <a:cs typeface="Calibri" panose="020F0502020204030204" pitchFamily="34" charset="0"/>
              </a:defRPr>
            </a:lvl2pPr>
            <a:lvl3pPr>
              <a:defRPr sz="1400" b="0" i="0">
                <a:latin typeface="+mn-lt"/>
                <a:cs typeface="Calibri Light" panose="020F0302020204030204" pitchFamily="34" charset="0"/>
              </a:defRPr>
            </a:lvl3pPr>
            <a:lvl4pPr>
              <a:defRPr sz="1400" b="0" i="0">
                <a:latin typeface="+mn-lt"/>
                <a:cs typeface="Calibri Light" panose="020F0302020204030204" pitchFamily="34" charset="0"/>
              </a:defRPr>
            </a:lvl4pPr>
            <a:lvl5pPr>
              <a:defRPr sz="1400" b="0" i="0">
                <a:latin typeface="+mn-lt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297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Content (Left align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9007EC-9A63-1442-82FF-95725AE22C56}"/>
              </a:ext>
            </a:extLst>
          </p:cNvPr>
          <p:cNvSpPr txBox="1">
            <a:spLocks/>
          </p:cNvSpPr>
          <p:nvPr userDrawn="1"/>
        </p:nvSpPr>
        <p:spPr>
          <a:xfrm>
            <a:off x="8610599" y="6559923"/>
            <a:ext cx="2743201" cy="197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60036F76-9A76-4AC2-A636-965CAAFC5509}" type="slidenum">
              <a:rPr lang="en-US" smtClean="0">
                <a:solidFill>
                  <a:srgbClr val="012169"/>
                </a:solidFill>
              </a:rPr>
              <a:pPr/>
              <a:t>‹#›</a:t>
            </a:fld>
            <a:endParaRPr lang="en-US">
              <a:solidFill>
                <a:srgbClr val="012169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48006C5-C09E-1D48-AFD7-ECA28ACB86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9792" y="2869806"/>
            <a:ext cx="10668810" cy="3346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6B9BC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(style #1)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547ED7A-1A88-7B47-8707-8A082EA2D9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790" y="3491289"/>
            <a:ext cx="10668809" cy="23344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body text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103E617-D3F4-444D-8D72-0431096B4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790" y="1911451"/>
            <a:ext cx="10668812" cy="8149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0255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(STYLE #2)</a:t>
            </a:r>
          </a:p>
        </p:txBody>
      </p:sp>
    </p:spTree>
    <p:extLst>
      <p:ext uri="{BB962C8B-B14F-4D97-AF65-F5344CB8AC3E}">
        <p14:creationId xmlns:p14="http://schemas.microsoft.com/office/powerpoint/2010/main" val="364778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0609AC-647E-4703-98B2-F528AE01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41" y="1415332"/>
            <a:ext cx="106786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0F074-6B3E-4D0E-8128-21ACD5138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6699" y="2740895"/>
            <a:ext cx="10678602" cy="2982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0BDD8-B461-4F59-8AA7-0D01C74BF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7481" y="6360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72365"/>
                </a:solidFill>
              </a:defRPr>
            </a:lvl1pPr>
          </a:lstStyle>
          <a:p>
            <a:fld id="{C14ACBB4-0C97-4166-B5AD-A1CA921D79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3952D53-B8D5-A610-8F2C-B9B725B6196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4331" y="298592"/>
            <a:ext cx="915906" cy="4051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72ECC7-9E34-CFC7-27DA-8DB554EFD212}"/>
              </a:ext>
            </a:extLst>
          </p:cNvPr>
          <p:cNvSpPr txBox="1"/>
          <p:nvPr userDrawn="1"/>
        </p:nvSpPr>
        <p:spPr>
          <a:xfrm>
            <a:off x="517527" y="6360013"/>
            <a:ext cx="66136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>
                <a:solidFill>
                  <a:srgbClr val="012169"/>
                </a:solidFill>
                <a:latin typeface="+mj-lt"/>
              </a:rPr>
              <a:t>INDEPENDENT COMMUNITY BANKERS OF AMERICA</a:t>
            </a:r>
          </a:p>
        </p:txBody>
      </p:sp>
    </p:spTree>
    <p:extLst>
      <p:ext uri="{BB962C8B-B14F-4D97-AF65-F5344CB8AC3E}">
        <p14:creationId xmlns:p14="http://schemas.microsoft.com/office/powerpoint/2010/main" val="213174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03" r:id="rId2"/>
    <p:sldLayoutId id="2147483684" r:id="rId3"/>
    <p:sldLayoutId id="2147483685" r:id="rId4"/>
    <p:sldLayoutId id="2147483701" r:id="rId5"/>
    <p:sldLayoutId id="2147483708" r:id="rId6"/>
    <p:sldLayoutId id="2147483686" r:id="rId7"/>
    <p:sldLayoutId id="2147483690" r:id="rId8"/>
    <p:sldLayoutId id="2147483710" r:id="rId9"/>
    <p:sldLayoutId id="2147483711" r:id="rId10"/>
    <p:sldLayoutId id="2147483695" r:id="rId11"/>
    <p:sldLayoutId id="2147483692" r:id="rId12"/>
    <p:sldLayoutId id="2147483702" r:id="rId13"/>
    <p:sldLayoutId id="2147483712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61" r:id="rId23"/>
    <p:sldLayoutId id="2147483763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kern="1200" dirty="0">
          <a:solidFill>
            <a:srgbClr val="07236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93DF66-EF87-F73F-DBCB-0ECDABF8C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06541-9BC5-4C8D-40DC-647A9E09C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29A55-CC7B-EE18-4454-D058D7D71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40962-29F9-A24F-B23F-9F9ACD7E561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123C3-0F09-F703-8F99-EF3D25A8A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C624E-9D94-F87E-5D6B-F49D8B27E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DC4BE-80BA-1C45-8B6A-243D2F9FB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10A1B-B8E9-4096-8CF9-A26A40B5B2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790941" y="2483759"/>
            <a:ext cx="5552795" cy="1982344"/>
          </a:xfrm>
        </p:spPr>
        <p:txBody>
          <a:bodyPr>
            <a:normAutofit/>
          </a:bodyPr>
          <a:lstStyle/>
          <a:p>
            <a:pPr algn="l"/>
            <a:r>
              <a:rPr lang="en-US" sz="2200" b="0"/>
              <a:t>SERVING YOUR COMMUNITY BANK THROUGH</a:t>
            </a:r>
            <a:br>
              <a:rPr lang="en-US"/>
            </a:br>
            <a:r>
              <a:rPr lang="en-US"/>
              <a:t>Advocacy. Education. Innovation. 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D9BA9D-5398-41C5-8E20-90A1130677F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790941" y="4466103"/>
            <a:ext cx="5294003" cy="942122"/>
          </a:xfrm>
        </p:spPr>
        <p:txBody>
          <a:bodyPr>
            <a:normAutofit lnSpcReduction="10000"/>
          </a:bodyPr>
          <a:lstStyle/>
          <a:p>
            <a:pPr algn="l"/>
            <a:r>
              <a:rPr lang="en-US">
                <a:solidFill>
                  <a:srgbClr val="6B9BC7"/>
                </a:solidFill>
              </a:rPr>
              <a:t>Dedicated to our mission for more than 90 years: </a:t>
            </a:r>
            <a:br>
              <a:rPr lang="en-US">
                <a:solidFill>
                  <a:srgbClr val="6B9BC7"/>
                </a:solidFill>
              </a:rPr>
            </a:br>
            <a:r>
              <a:rPr lang="en-US" b="1">
                <a:solidFill>
                  <a:srgbClr val="6B9BC7"/>
                </a:solidFill>
              </a:rPr>
              <a:t>To create and promote an environment </a:t>
            </a:r>
            <a:br>
              <a:rPr lang="en-US" b="1">
                <a:solidFill>
                  <a:srgbClr val="6B9BC7"/>
                </a:solidFill>
              </a:rPr>
            </a:br>
            <a:r>
              <a:rPr lang="en-US" b="1">
                <a:solidFill>
                  <a:srgbClr val="6B9BC7"/>
                </a:solidFill>
              </a:rPr>
              <a:t>where community banks flourish</a:t>
            </a:r>
          </a:p>
          <a:p>
            <a:pPr algn="l"/>
            <a:endParaRPr lang="en-US" sz="900">
              <a:solidFill>
                <a:srgbClr val="6B9BC7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3B081F-C2B8-D4E5-C79E-E6A1257C33CC}"/>
              </a:ext>
            </a:extLst>
          </p:cNvPr>
          <p:cNvSpPr/>
          <p:nvPr/>
        </p:nvSpPr>
        <p:spPr>
          <a:xfrm>
            <a:off x="0" y="0"/>
            <a:ext cx="3457903" cy="4414345"/>
          </a:xfrm>
          <a:prstGeom prst="rect">
            <a:avLst/>
          </a:prstGeom>
          <a:solidFill>
            <a:srgbClr val="6B9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3F729A-8964-7382-E506-4C9482311F11}"/>
              </a:ext>
            </a:extLst>
          </p:cNvPr>
          <p:cNvGrpSpPr/>
          <p:nvPr/>
        </p:nvGrpSpPr>
        <p:grpSpPr>
          <a:xfrm>
            <a:off x="-63062" y="3924710"/>
            <a:ext cx="641032" cy="1282150"/>
            <a:chOff x="-63062" y="4088612"/>
            <a:chExt cx="641032" cy="128215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A4FAB32-0084-565D-3877-771CEBE9FE94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88612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8C66F68-AEB5-1A89-F1CC-01542631EF24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2892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5E4E356-A743-B9EC-A355-F74C6F8FBAF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69238"/>
              <a:ext cx="616830" cy="616830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4DCD054-B523-4762-B309-CECB49E4704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509551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8DB786-ACD1-3588-E208-F495248D8D2F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49864"/>
              <a:ext cx="641032" cy="641032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5765224-95A4-05F9-692F-9998F9771A90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790177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 descr="A white building with a dome and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FE519C24-AFA4-EFDF-D828-9F9FCC8800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26" y="457200"/>
            <a:ext cx="4574735" cy="5715000"/>
          </a:xfrm>
          <a:prstGeom prst="rect">
            <a:avLst/>
          </a:prstGeom>
        </p:spPr>
      </p:pic>
      <p:pic>
        <p:nvPicPr>
          <p:cNvPr id="44" name="Picture 43" descr="Logo&#10;&#10;Description automatically generated with medium confidence">
            <a:extLst>
              <a:ext uri="{FF2B5EF4-FFF2-40B4-BE49-F238E27FC236}">
                <a16:creationId xmlns:a16="http://schemas.microsoft.com/office/drawing/2014/main" id="{0503C397-8330-760C-3141-D9758CAB8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741" y="1380763"/>
            <a:ext cx="2628440" cy="85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24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E0D6B3-A92A-CFB7-F55E-F669EC76BFCA}"/>
              </a:ext>
            </a:extLst>
          </p:cNvPr>
          <p:cNvSpPr/>
          <p:nvPr/>
        </p:nvSpPr>
        <p:spPr>
          <a:xfrm rot="16200000">
            <a:off x="7860981" y="1383981"/>
            <a:ext cx="4296102" cy="4365936"/>
          </a:xfrm>
          <a:prstGeom prst="rect">
            <a:avLst/>
          </a:prstGeom>
          <a:solidFill>
            <a:srgbClr val="C5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onsumer Financial Protection Bureau CFPB">
            <a:extLst>
              <a:ext uri="{FF2B5EF4-FFF2-40B4-BE49-F238E27FC236}">
                <a16:creationId xmlns:a16="http://schemas.microsoft.com/office/drawing/2014/main" id="{4BEBDFFC-5D18-B848-F40F-C79DA62FA2BD}"/>
              </a:ext>
            </a:extLst>
          </p:cNvPr>
          <p:cNvPicPr>
            <a:picLocks noGrp="1" noChangeAspect="1" noChangeArrowheads="1"/>
          </p:cNvPicPr>
          <p:nvPr>
            <p:ph sz="half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656" y="1670515"/>
            <a:ext cx="6068582" cy="379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BCAE7-98FA-534F-B851-55524529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8" y="664345"/>
            <a:ext cx="10909741" cy="307777"/>
          </a:xfrm>
        </p:spPr>
        <p:txBody>
          <a:bodyPr lIns="0" tIns="0" rIns="0" bIns="0">
            <a:normAutofit fontScale="90000"/>
          </a:bodyPr>
          <a:lstStyle/>
          <a:p>
            <a:r>
              <a:rPr lang="en-US"/>
              <a:t>Dodd-Frank Act Section 1071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E55546-9C27-4230-A7B6-77B7C4A5599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24759" y="1418898"/>
            <a:ext cx="3854669" cy="4296102"/>
          </a:xfrm>
        </p:spPr>
        <p:txBody>
          <a:bodyPr vert="horz" lIns="0" tIns="45720" rIns="91440" bIns="45720" rtlCol="0" anchor="ctr" anchorCtr="0"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solidFill>
                  <a:srgbClr val="000000"/>
                </a:solidFill>
              </a:rPr>
              <a:t>ICBA continues to </a:t>
            </a:r>
            <a:r>
              <a:rPr lang="en-US">
                <a:solidFill>
                  <a:srgbClr val="21252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strongly support a robust community bank exemption from Dodd-Frank Act Section 1071.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>
              <a:solidFill>
                <a:srgbClr val="21252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solidFill>
                  <a:srgbClr val="21252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CFPB’s proposed rule is too narrow and would apply to far too many community banks.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>
              <a:solidFill>
                <a:srgbClr val="21252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solidFill>
                  <a:srgbClr val="21252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CFPB should reconsider the impact of this proposed rule on small-business lending and access to credit before proceeding with a final rule.</a:t>
            </a:r>
            <a:endParaRPr lang="en-US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B8CE1-BBDA-BBBB-BDAA-14613055C7B7}"/>
              </a:ext>
            </a:extLst>
          </p:cNvPr>
          <p:cNvSpPr txBox="1"/>
          <p:nvPr/>
        </p:nvSpPr>
        <p:spPr>
          <a:xfrm rot="16200000">
            <a:off x="-1185054" y="1849400"/>
            <a:ext cx="2677886" cy="307777"/>
          </a:xfrm>
          <a:prstGeom prst="rect">
            <a:avLst/>
          </a:prstGeom>
          <a:solidFill>
            <a:srgbClr val="C51F3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ADVOCACY UPDATE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31FBA2-C72E-FFCC-7BDD-202F252EBD64}"/>
              </a:ext>
            </a:extLst>
          </p:cNvPr>
          <p:cNvGrpSpPr/>
          <p:nvPr/>
        </p:nvGrpSpPr>
        <p:grpSpPr>
          <a:xfrm>
            <a:off x="-63062" y="664958"/>
            <a:ext cx="370840" cy="3466219"/>
            <a:chOff x="-63062" y="664346"/>
            <a:chExt cx="370840" cy="34662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8D5D44-977D-4F3B-99A4-DF30CC56D13C}"/>
                </a:ext>
              </a:extLst>
            </p:cNvPr>
            <p:cNvSpPr txBox="1"/>
            <p:nvPr/>
          </p:nvSpPr>
          <p:spPr>
            <a:xfrm rot="16200000">
              <a:off x="-1185054" y="1849400"/>
              <a:ext cx="2677886" cy="307777"/>
            </a:xfrm>
            <a:prstGeom prst="rect">
              <a:avLst/>
            </a:prstGeom>
            <a:solidFill>
              <a:srgbClr val="C51F3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ADVOCACY UPDATE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DFDC76-FE5B-9C96-9E52-0AE4EB09DE30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058160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FA41918-4137-7112-2EEF-8BFC8AC5E255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198473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AC0E59C-B1A8-25F8-DFB9-A3435CE0450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338786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C10A92A-AE3D-3274-A81B-97D9951F8A49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479099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01A7AE-EF43-AD9C-ABD8-6970D7F1234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619412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1CB5FD4-1BDC-B87C-3180-F37AA9EB30F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759725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363C69-DFF1-9AFB-9ADC-BD8D8F9B2A8C}"/>
              </a:ext>
            </a:extLst>
          </p:cNvPr>
          <p:cNvGrpSpPr/>
          <p:nvPr/>
        </p:nvGrpSpPr>
        <p:grpSpPr>
          <a:xfrm>
            <a:off x="7907627" y="5604903"/>
            <a:ext cx="4422580" cy="370840"/>
            <a:chOff x="7907627" y="5604291"/>
            <a:chExt cx="4422580" cy="37084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3E2B58-7044-01CC-5244-ABFFB342CBE9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2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34375E-BDCD-78E0-EF7D-AAF92A419DD5}"/>
                </a:ext>
              </a:extLst>
            </p:cNvPr>
            <p:cNvCxnSpPr>
              <a:cxnSpLocks/>
            </p:cNvCxnSpPr>
            <p:nvPr/>
          </p:nvCxnSpPr>
          <p:spPr>
            <a:xfrm>
              <a:off x="805769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2F8F5C-FEB9-BFF6-0FE8-D0AFA6B8C109}"/>
                </a:ext>
              </a:extLst>
            </p:cNvPr>
            <p:cNvCxnSpPr>
              <a:cxnSpLocks/>
            </p:cNvCxnSpPr>
            <p:nvPr/>
          </p:nvCxnSpPr>
          <p:spPr>
            <a:xfrm>
              <a:off x="820775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A3D591D-6170-4B22-7C6A-51D7D5DDA736}"/>
                </a:ext>
              </a:extLst>
            </p:cNvPr>
            <p:cNvCxnSpPr>
              <a:cxnSpLocks/>
            </p:cNvCxnSpPr>
            <p:nvPr/>
          </p:nvCxnSpPr>
          <p:spPr>
            <a:xfrm>
              <a:off x="835781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E6796F-FF1D-6FB1-22F7-0361F70F75E2}"/>
                </a:ext>
              </a:extLst>
            </p:cNvPr>
            <p:cNvCxnSpPr>
              <a:cxnSpLocks/>
            </p:cNvCxnSpPr>
            <p:nvPr/>
          </p:nvCxnSpPr>
          <p:spPr>
            <a:xfrm>
              <a:off x="850788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24823C2-DB1E-5F9A-E78E-5ABAFE57C50B}"/>
                </a:ext>
              </a:extLst>
            </p:cNvPr>
            <p:cNvCxnSpPr>
              <a:cxnSpLocks/>
            </p:cNvCxnSpPr>
            <p:nvPr/>
          </p:nvCxnSpPr>
          <p:spPr>
            <a:xfrm>
              <a:off x="880801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C288283-3812-2116-C42E-F2E97DDAECF4}"/>
                </a:ext>
              </a:extLst>
            </p:cNvPr>
            <p:cNvCxnSpPr>
              <a:cxnSpLocks/>
            </p:cNvCxnSpPr>
            <p:nvPr/>
          </p:nvCxnSpPr>
          <p:spPr>
            <a:xfrm>
              <a:off x="910813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56CFC1D-982A-6933-D32D-6414E96563DB}"/>
                </a:ext>
              </a:extLst>
            </p:cNvPr>
            <p:cNvCxnSpPr>
              <a:cxnSpLocks/>
            </p:cNvCxnSpPr>
            <p:nvPr/>
          </p:nvCxnSpPr>
          <p:spPr>
            <a:xfrm>
              <a:off x="895807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968673C-6202-F45D-8D7A-C80D61CED14F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4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A12583-BBC0-9CA3-D970-A467D7C1496F}"/>
                </a:ext>
              </a:extLst>
            </p:cNvPr>
            <p:cNvCxnSpPr>
              <a:cxnSpLocks/>
            </p:cNvCxnSpPr>
            <p:nvPr/>
          </p:nvCxnSpPr>
          <p:spPr>
            <a:xfrm>
              <a:off x="925820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7FD974B-7881-86AF-39A2-85BCD1051B74}"/>
                </a:ext>
              </a:extLst>
            </p:cNvPr>
            <p:cNvCxnSpPr>
              <a:cxnSpLocks/>
            </p:cNvCxnSpPr>
            <p:nvPr/>
          </p:nvCxnSpPr>
          <p:spPr>
            <a:xfrm>
              <a:off x="940826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7E9D04-03F6-59F3-16B7-EB2ED16B0B3B}"/>
                </a:ext>
              </a:extLst>
            </p:cNvPr>
            <p:cNvCxnSpPr>
              <a:cxnSpLocks/>
            </p:cNvCxnSpPr>
            <p:nvPr/>
          </p:nvCxnSpPr>
          <p:spPr>
            <a:xfrm>
              <a:off x="955833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CA47E22-0D0A-ADC9-C2E1-2C475C2BC6B8}"/>
                </a:ext>
              </a:extLst>
            </p:cNvPr>
            <p:cNvCxnSpPr>
              <a:cxnSpLocks/>
            </p:cNvCxnSpPr>
            <p:nvPr/>
          </p:nvCxnSpPr>
          <p:spPr>
            <a:xfrm>
              <a:off x="970839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0834410-FF49-F189-1500-99465E63C448}"/>
                </a:ext>
              </a:extLst>
            </p:cNvPr>
            <p:cNvCxnSpPr>
              <a:cxnSpLocks/>
            </p:cNvCxnSpPr>
            <p:nvPr/>
          </p:nvCxnSpPr>
          <p:spPr>
            <a:xfrm>
              <a:off x="985845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7033E0E-DD74-3A9E-6439-82ED94DBBE77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52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F69C48-540C-FCCE-3464-990E6E4BB3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58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3AAD7AC-2FA0-097F-2281-ECFFC631EBB3}"/>
                </a:ext>
              </a:extLst>
            </p:cNvPr>
            <p:cNvCxnSpPr>
              <a:cxnSpLocks/>
            </p:cNvCxnSpPr>
            <p:nvPr/>
          </p:nvCxnSpPr>
          <p:spPr>
            <a:xfrm>
              <a:off x="1030865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3846FC-3F1E-DA70-3372-F3E285CC0228}"/>
                </a:ext>
              </a:extLst>
            </p:cNvPr>
            <p:cNvCxnSpPr>
              <a:cxnSpLocks/>
            </p:cNvCxnSpPr>
            <p:nvPr/>
          </p:nvCxnSpPr>
          <p:spPr>
            <a:xfrm>
              <a:off x="1045871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5CA572A-EC0A-A0BC-82B3-422D7B8A8E3A}"/>
                </a:ext>
              </a:extLst>
            </p:cNvPr>
            <p:cNvCxnSpPr>
              <a:cxnSpLocks/>
            </p:cNvCxnSpPr>
            <p:nvPr/>
          </p:nvCxnSpPr>
          <p:spPr>
            <a:xfrm>
              <a:off x="1060877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EFCFBCB-16B7-191F-9067-6805D9EE7D44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84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2CF77B0-B1FF-458B-F5C0-1D1A2520D8EC}"/>
                </a:ext>
              </a:extLst>
            </p:cNvPr>
            <p:cNvCxnSpPr>
              <a:cxnSpLocks/>
            </p:cNvCxnSpPr>
            <p:nvPr/>
          </p:nvCxnSpPr>
          <p:spPr>
            <a:xfrm>
              <a:off x="1090890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E4F82C9-100B-E154-0742-95FE5D0ACA96}"/>
                </a:ext>
              </a:extLst>
            </p:cNvPr>
            <p:cNvCxnSpPr>
              <a:cxnSpLocks/>
            </p:cNvCxnSpPr>
            <p:nvPr/>
          </p:nvCxnSpPr>
          <p:spPr>
            <a:xfrm>
              <a:off x="1105897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AC486CB-FA4C-334C-0E65-59DF2E31E94D}"/>
                </a:ext>
              </a:extLst>
            </p:cNvPr>
            <p:cNvCxnSpPr>
              <a:cxnSpLocks/>
            </p:cNvCxnSpPr>
            <p:nvPr/>
          </p:nvCxnSpPr>
          <p:spPr>
            <a:xfrm>
              <a:off x="1120903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8D66412-070B-BE32-8488-D0A448706FD5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09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5CD6B1B-3A6F-77F7-F4EB-1B0122BD375F}"/>
                </a:ext>
              </a:extLst>
            </p:cNvPr>
            <p:cNvCxnSpPr>
              <a:cxnSpLocks/>
            </p:cNvCxnSpPr>
            <p:nvPr/>
          </p:nvCxnSpPr>
          <p:spPr>
            <a:xfrm>
              <a:off x="1150916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47DC85F-3097-F140-4050-FA1523BCF97A}"/>
                </a:ext>
              </a:extLst>
            </p:cNvPr>
            <p:cNvCxnSpPr>
              <a:cxnSpLocks/>
            </p:cNvCxnSpPr>
            <p:nvPr/>
          </p:nvCxnSpPr>
          <p:spPr>
            <a:xfrm>
              <a:off x="1165922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8C6684-7542-0CE9-00BD-19D222B3B1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29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18C0639-CD94-07A1-ACA1-6E362A6EB458}"/>
                </a:ext>
              </a:extLst>
            </p:cNvPr>
            <p:cNvCxnSpPr>
              <a:cxnSpLocks/>
            </p:cNvCxnSpPr>
            <p:nvPr/>
          </p:nvCxnSpPr>
          <p:spPr>
            <a:xfrm>
              <a:off x="1195936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110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EF6E0DC2-9F84-DF3E-659F-8CB6C6A18BFB}"/>
              </a:ext>
            </a:extLst>
          </p:cNvPr>
          <p:cNvSpPr txBox="1">
            <a:spLocks/>
          </p:cNvSpPr>
          <p:nvPr/>
        </p:nvSpPr>
        <p:spPr>
          <a:xfrm>
            <a:off x="1024759" y="483079"/>
            <a:ext cx="5828094" cy="14406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>
                <a:solidFill>
                  <a:srgbClr val="00255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000">
                <a:solidFill>
                  <a:srgbClr val="072365"/>
                </a:solidFill>
                <a:latin typeface="Calibri"/>
                <a:cs typeface="Calibri"/>
              </a:rPr>
              <a:t>Community Banks</a:t>
            </a: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A999F2A-DFA9-524E-89B1-B16698EBD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48516" y="1734024"/>
            <a:ext cx="6030577" cy="3727494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DA9ECF5-0847-1F19-B069-B2542FF4246C}"/>
              </a:ext>
            </a:extLst>
          </p:cNvPr>
          <p:cNvSpPr txBox="1">
            <a:spLocks/>
          </p:cNvSpPr>
          <p:nvPr/>
        </p:nvSpPr>
        <p:spPr>
          <a:xfrm>
            <a:off x="1024759" y="1418898"/>
            <a:ext cx="3854669" cy="4296102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Calibri Light"/>
              </a:rPr>
              <a:t>Comprise </a:t>
            </a:r>
            <a:r>
              <a:rPr lang="en-US" sz="1800" b="1">
                <a:cs typeface="Calibri Light"/>
              </a:rPr>
              <a:t>99% of all banks and have 50,000+ locations </a:t>
            </a:r>
            <a:r>
              <a:rPr lang="en-US" sz="1800">
                <a:cs typeface="Calibri Light"/>
              </a:rPr>
              <a:t>nationwide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Calibri Light"/>
              </a:rPr>
              <a:t>Provide over </a:t>
            </a:r>
            <a:r>
              <a:rPr lang="en-US" sz="1800" b="1">
                <a:cs typeface="Calibri Light"/>
              </a:rPr>
              <a:t>60% of all small business loans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Made </a:t>
            </a:r>
            <a:r>
              <a:rPr lang="en-US" sz="1800" b="1"/>
              <a:t>60% of all PPP loans.</a:t>
            </a:r>
            <a:endParaRPr lang="en-US" sz="1800" b="1"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Calibri Light"/>
              </a:rPr>
              <a:t>Make</a:t>
            </a:r>
            <a:r>
              <a:rPr lang="en-US" sz="1800" b="1">
                <a:cs typeface="Calibri Light"/>
              </a:rPr>
              <a:t> </a:t>
            </a:r>
            <a:r>
              <a:rPr lang="en-US" sz="1800">
                <a:cs typeface="Calibri Light"/>
              </a:rPr>
              <a:t>over</a:t>
            </a:r>
            <a:r>
              <a:rPr lang="en-US" sz="1800" b="1">
                <a:cs typeface="Calibri Light"/>
              </a:rPr>
              <a:t> 80% of agricultural loans</a:t>
            </a:r>
            <a:endParaRPr lang="en-US" sz="1800"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Calibri Light"/>
              </a:rPr>
              <a:t>Employ</a:t>
            </a:r>
            <a:r>
              <a:rPr lang="en-US" sz="1800" b="1">
                <a:cs typeface="Calibri Light"/>
              </a:rPr>
              <a:t> nearly 750,000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Calibri Light"/>
              </a:rPr>
              <a:t>Are the </a:t>
            </a:r>
            <a:r>
              <a:rPr lang="en-US" sz="1800" i="1">
                <a:cs typeface="Calibri Light"/>
              </a:rPr>
              <a:t>only</a:t>
            </a:r>
            <a:r>
              <a:rPr lang="en-US" sz="1800">
                <a:cs typeface="Calibri Light"/>
              </a:rPr>
              <a:t> physical banking presence in </a:t>
            </a:r>
            <a:r>
              <a:rPr lang="en-US" sz="1800" b="1">
                <a:cs typeface="Calibri Light"/>
              </a:rPr>
              <a:t>one-third </a:t>
            </a:r>
            <a:r>
              <a:rPr lang="en-US" sz="1800">
                <a:cs typeface="Calibri Light"/>
              </a:rPr>
              <a:t>of U.S. counties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124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B15408-A4FD-D727-F1DC-DBFB54AE19FB}"/>
              </a:ext>
            </a:extLst>
          </p:cNvPr>
          <p:cNvSpPr/>
          <p:nvPr/>
        </p:nvSpPr>
        <p:spPr>
          <a:xfrm>
            <a:off x="0" y="0"/>
            <a:ext cx="3457903" cy="4414345"/>
          </a:xfrm>
          <a:prstGeom prst="rect">
            <a:avLst/>
          </a:prstGeom>
          <a:solidFill>
            <a:srgbClr val="6B9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96233-2D4A-2548-A266-63618D3553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9789" y="3047999"/>
            <a:ext cx="5828093" cy="2674884"/>
          </a:xfrm>
        </p:spPr>
        <p:txBody>
          <a:bodyPr>
            <a:normAutofit/>
          </a:bodyPr>
          <a:lstStyle/>
          <a:p>
            <a:pPr indent="-228600"/>
            <a:r>
              <a:rPr lang="en-US"/>
              <a:t>ICBA has led the way in establishing innovative partnerships and solutions that will help your bank grow and thrive in the years ahead.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CA3A7E-B312-854E-A3DD-D039841F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790" y="1411014"/>
            <a:ext cx="5828094" cy="1636985"/>
          </a:xfrm>
        </p:spPr>
        <p:txBody>
          <a:bodyPr anchor="ctr">
            <a:noAutofit/>
          </a:bodyPr>
          <a:lstStyle/>
          <a:p>
            <a:r>
              <a:rPr lang="en-US" sz="4000">
                <a:solidFill>
                  <a:srgbClr val="072365"/>
                </a:solidFill>
                <a:latin typeface="Calibri"/>
                <a:cs typeface="Calibri"/>
              </a:rPr>
              <a:t>Dedication to Innovation. Demonstrated Results.</a:t>
            </a:r>
            <a:endParaRPr lang="en-US" sz="4000">
              <a:solidFill>
                <a:srgbClr val="072365"/>
              </a:solidFill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7503E7-F784-AC98-3081-B62A5EEFD720}"/>
              </a:ext>
            </a:extLst>
          </p:cNvPr>
          <p:cNvGrpSpPr/>
          <p:nvPr/>
        </p:nvGrpSpPr>
        <p:grpSpPr>
          <a:xfrm>
            <a:off x="-63062" y="3924710"/>
            <a:ext cx="641032" cy="1282150"/>
            <a:chOff x="-63062" y="4088612"/>
            <a:chExt cx="641032" cy="12821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0017D73-FFFD-B4C4-CB68-0B8E4775BC98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88612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11D81B-05B8-AEF6-75EB-0279A5B0B6C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2892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E887EA2-7263-F151-3965-649307BD13F5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69238"/>
              <a:ext cx="616830" cy="616830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A547D0A-E98B-AFB8-6906-77A63D4648A9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509551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01C1572-6887-7B8A-45E9-055A0CBC0D7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49864"/>
              <a:ext cx="641032" cy="641032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F56796-D9B0-0662-71DD-3A26C01CB9E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790177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picture containing person, light, hydrozoan, night sky&#10;&#10;Description automatically generated">
            <a:extLst>
              <a:ext uri="{FF2B5EF4-FFF2-40B4-BE49-F238E27FC236}">
                <a16:creationId xmlns:a16="http://schemas.microsoft.com/office/drawing/2014/main" id="{338C918E-DDDF-14BF-FD88-FBF6F932BFD4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27" y="457200"/>
            <a:ext cx="45747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0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D1289A-F596-C149-8A74-DFECBD61D285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758" y="1413137"/>
            <a:ext cx="9595548" cy="4311861"/>
          </a:xfrm>
        </p:spPr>
      </p:pic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1843985-6566-AD46-8F11-440B16CBE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6"/>
          <a:stretch/>
        </p:blipFill>
        <p:spPr>
          <a:xfrm>
            <a:off x="8028320" y="1403139"/>
            <a:ext cx="3410307" cy="431186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FDC42AD-76E3-3727-ECC0-E8EEEC1C5637}"/>
              </a:ext>
            </a:extLst>
          </p:cNvPr>
          <p:cNvSpPr txBox="1">
            <a:spLocks/>
          </p:cNvSpPr>
          <p:nvPr/>
        </p:nvSpPr>
        <p:spPr>
          <a:xfrm>
            <a:off x="1024758" y="664345"/>
            <a:ext cx="10909741" cy="30777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>
                <a:solidFill>
                  <a:srgbClr val="012169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ICBA ThinkTECH Accelerator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A2D33723-16C5-6CD9-025A-9550B347C2EA}"/>
              </a:ext>
            </a:extLst>
          </p:cNvPr>
          <p:cNvSpPr txBox="1">
            <a:spLocks/>
          </p:cNvSpPr>
          <p:nvPr/>
        </p:nvSpPr>
        <p:spPr>
          <a:xfrm>
            <a:off x="4242413" y="2467155"/>
            <a:ext cx="3785907" cy="3247844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>
                <a:solidFill>
                  <a:schemeClr val="bg1"/>
                </a:solidFill>
              </a:rPr>
              <a:t>ICBA has taken big strides in the field of innovation with our ICBA ThinkTECH Accelerator program.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42E33-FE04-1985-64BC-1C5B6EDA85E1}"/>
              </a:ext>
            </a:extLst>
          </p:cNvPr>
          <p:cNvSpPr txBox="1"/>
          <p:nvPr/>
        </p:nvSpPr>
        <p:spPr>
          <a:xfrm rot="16200000">
            <a:off x="-1185054" y="1850012"/>
            <a:ext cx="2677886" cy="307777"/>
          </a:xfrm>
          <a:prstGeom prst="rect">
            <a:avLst/>
          </a:prstGeom>
          <a:solidFill>
            <a:srgbClr val="0121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INNOVATION UPDATE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2A8320-3252-2E86-52E9-83F943C9FA5F}"/>
              </a:ext>
            </a:extLst>
          </p:cNvPr>
          <p:cNvGrpSpPr/>
          <p:nvPr/>
        </p:nvGrpSpPr>
        <p:grpSpPr>
          <a:xfrm>
            <a:off x="-63062" y="3058772"/>
            <a:ext cx="370840" cy="1072405"/>
            <a:chOff x="-63062" y="3058772"/>
            <a:chExt cx="370840" cy="107240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CD9F3F-63A4-2BA1-F178-F5E4E9907CF3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058772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BDAFB0-C2BC-74CD-FABC-3B0F7D1F4D6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199085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FB27A1-739E-2A9C-4EA3-8BE613BA83FB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339398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A10FAB-EBD9-9EDD-B6B4-5CE1ABFDCB25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479711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ABC516F-12AA-E17B-8B82-1D68B1AB2B69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620024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A75C46-4A3E-F2F5-E429-1B5402BDDF04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760337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176CCCD-FE86-283A-01A8-AFD2C1A198DB}"/>
              </a:ext>
            </a:extLst>
          </p:cNvPr>
          <p:cNvSpPr/>
          <p:nvPr/>
        </p:nvSpPr>
        <p:spPr>
          <a:xfrm>
            <a:off x="4338911" y="6316996"/>
            <a:ext cx="1604689" cy="276999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latin typeface="+mj-lt"/>
              </a:rPr>
              <a:t>icba.org/</a:t>
            </a:r>
            <a:r>
              <a:rPr lang="en-US" sz="1200" b="1" err="1">
                <a:latin typeface="+mj-lt"/>
              </a:rPr>
              <a:t>thinktech</a:t>
            </a:r>
            <a:endParaRPr lang="en-US" sz="1200" b="1" err="1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162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2DA607D-4932-5C30-A2AA-39509B3D4913}"/>
              </a:ext>
            </a:extLst>
          </p:cNvPr>
          <p:cNvSpPr/>
          <p:nvPr/>
        </p:nvSpPr>
        <p:spPr>
          <a:xfrm rot="16200000">
            <a:off x="5948788" y="-506761"/>
            <a:ext cx="2760804" cy="9725627"/>
          </a:xfrm>
          <a:prstGeom prst="rect">
            <a:avLst/>
          </a:prstGeom>
          <a:solidFill>
            <a:srgbClr val="0723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EE15EB-96C3-D6AE-3BC2-28F6E7147E82}"/>
              </a:ext>
            </a:extLst>
          </p:cNvPr>
          <p:cNvGrpSpPr/>
          <p:nvPr/>
        </p:nvGrpSpPr>
        <p:grpSpPr>
          <a:xfrm>
            <a:off x="7854144" y="5604903"/>
            <a:ext cx="4422580" cy="370840"/>
            <a:chOff x="7907627" y="5604291"/>
            <a:chExt cx="4422580" cy="37084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7AA3C78-0563-9CC9-2AF8-67B444A31E22}"/>
                </a:ext>
              </a:extLst>
            </p:cNvPr>
            <p:cNvCxnSpPr>
              <a:cxnSpLocks/>
            </p:cNvCxnSpPr>
            <p:nvPr/>
          </p:nvCxnSpPr>
          <p:spPr>
            <a:xfrm>
              <a:off x="10308651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A6E0B9F-3C24-8787-344A-BB99189956EB}"/>
                </a:ext>
              </a:extLst>
            </p:cNvPr>
            <p:cNvCxnSpPr>
              <a:cxnSpLocks/>
            </p:cNvCxnSpPr>
            <p:nvPr/>
          </p:nvCxnSpPr>
          <p:spPr>
            <a:xfrm>
              <a:off x="10908907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956042-AA4B-ECF5-B70A-82D7B5ED3332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27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634E48B-A74D-A551-FC1A-57930DB9B912}"/>
                </a:ext>
              </a:extLst>
            </p:cNvPr>
            <p:cNvCxnSpPr>
              <a:cxnSpLocks/>
            </p:cNvCxnSpPr>
            <p:nvPr/>
          </p:nvCxnSpPr>
          <p:spPr>
            <a:xfrm>
              <a:off x="8057691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FDD7736-56E1-E578-A14E-59F5309896D7}"/>
                </a:ext>
              </a:extLst>
            </p:cNvPr>
            <p:cNvCxnSpPr>
              <a:cxnSpLocks/>
            </p:cNvCxnSpPr>
            <p:nvPr/>
          </p:nvCxnSpPr>
          <p:spPr>
            <a:xfrm>
              <a:off x="8207755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E4781F8-DDFD-5A32-8FA8-C1658CCA5191}"/>
                </a:ext>
              </a:extLst>
            </p:cNvPr>
            <p:cNvCxnSpPr>
              <a:cxnSpLocks/>
            </p:cNvCxnSpPr>
            <p:nvPr/>
          </p:nvCxnSpPr>
          <p:spPr>
            <a:xfrm>
              <a:off x="8357819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A1279F5-CE66-BAF9-6133-CC2285BF7FFF}"/>
                </a:ext>
              </a:extLst>
            </p:cNvPr>
            <p:cNvCxnSpPr>
              <a:cxnSpLocks/>
            </p:cNvCxnSpPr>
            <p:nvPr/>
          </p:nvCxnSpPr>
          <p:spPr>
            <a:xfrm>
              <a:off x="8507883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7A3BFEA-5A57-4CC0-B802-15B348846391}"/>
                </a:ext>
              </a:extLst>
            </p:cNvPr>
            <p:cNvCxnSpPr>
              <a:cxnSpLocks/>
            </p:cNvCxnSpPr>
            <p:nvPr/>
          </p:nvCxnSpPr>
          <p:spPr>
            <a:xfrm>
              <a:off x="8808011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6923D06-2CA8-9F69-9794-492D0B763465}"/>
                </a:ext>
              </a:extLst>
            </p:cNvPr>
            <p:cNvCxnSpPr>
              <a:cxnSpLocks/>
            </p:cNvCxnSpPr>
            <p:nvPr/>
          </p:nvCxnSpPr>
          <p:spPr>
            <a:xfrm>
              <a:off x="9108139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F18B130-34C1-4D7B-B011-E2041F8A9B4D}"/>
                </a:ext>
              </a:extLst>
            </p:cNvPr>
            <p:cNvCxnSpPr>
              <a:cxnSpLocks/>
            </p:cNvCxnSpPr>
            <p:nvPr/>
          </p:nvCxnSpPr>
          <p:spPr>
            <a:xfrm>
              <a:off x="8958075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6C7382E-74BA-FACB-8179-C6AA2ED0A70E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47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E17F30-D447-0A7E-AB72-5D1D31F225AB}"/>
                </a:ext>
              </a:extLst>
            </p:cNvPr>
            <p:cNvCxnSpPr>
              <a:cxnSpLocks/>
            </p:cNvCxnSpPr>
            <p:nvPr/>
          </p:nvCxnSpPr>
          <p:spPr>
            <a:xfrm>
              <a:off x="9258203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41DB956-0D48-79FF-6334-4CF7383510E2}"/>
                </a:ext>
              </a:extLst>
            </p:cNvPr>
            <p:cNvCxnSpPr>
              <a:cxnSpLocks/>
            </p:cNvCxnSpPr>
            <p:nvPr/>
          </p:nvCxnSpPr>
          <p:spPr>
            <a:xfrm>
              <a:off x="9408267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25182CC-04CC-F167-967E-68125DD0E630}"/>
                </a:ext>
              </a:extLst>
            </p:cNvPr>
            <p:cNvCxnSpPr>
              <a:cxnSpLocks/>
            </p:cNvCxnSpPr>
            <p:nvPr/>
          </p:nvCxnSpPr>
          <p:spPr>
            <a:xfrm>
              <a:off x="9558331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284F045-FF3A-98A1-784C-340AEA0D9D78}"/>
                </a:ext>
              </a:extLst>
            </p:cNvPr>
            <p:cNvCxnSpPr>
              <a:cxnSpLocks/>
            </p:cNvCxnSpPr>
            <p:nvPr/>
          </p:nvCxnSpPr>
          <p:spPr>
            <a:xfrm>
              <a:off x="9708395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A34BBDE-6553-CE22-32D0-8AD6FA21C030}"/>
                </a:ext>
              </a:extLst>
            </p:cNvPr>
            <p:cNvCxnSpPr>
              <a:cxnSpLocks/>
            </p:cNvCxnSpPr>
            <p:nvPr/>
          </p:nvCxnSpPr>
          <p:spPr>
            <a:xfrm>
              <a:off x="9858459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4426661-2A45-0A65-8291-96CFD135D920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523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AA36A2B-456F-D4A2-50B8-D3E6AD4947C7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587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1E5A556-0F60-2E3C-7090-1D11AFB86B9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8715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E57FD55-6DAA-B716-03DB-E8AA2DDB476D}"/>
                </a:ext>
              </a:extLst>
            </p:cNvPr>
            <p:cNvCxnSpPr>
              <a:cxnSpLocks/>
            </p:cNvCxnSpPr>
            <p:nvPr/>
          </p:nvCxnSpPr>
          <p:spPr>
            <a:xfrm>
              <a:off x="10608779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5DABAEC-0829-80A6-6024-9708DBE5C4A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843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B45C1ED-A3D8-ECDB-B222-9037B4D21100}"/>
                </a:ext>
              </a:extLst>
            </p:cNvPr>
            <p:cNvCxnSpPr>
              <a:cxnSpLocks/>
            </p:cNvCxnSpPr>
            <p:nvPr/>
          </p:nvCxnSpPr>
          <p:spPr>
            <a:xfrm>
              <a:off x="11058971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A47CCB5-6E9E-647F-837C-6B827C40AF5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9035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4ED272F-F28C-F042-EBE3-4F20C9664666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099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DE7043C-86D5-4245-C8AC-33E567DDB12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9163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B0953A-D4A0-495B-C988-C8BA3CA7583F}"/>
                </a:ext>
              </a:extLst>
            </p:cNvPr>
            <p:cNvCxnSpPr>
              <a:cxnSpLocks/>
            </p:cNvCxnSpPr>
            <p:nvPr/>
          </p:nvCxnSpPr>
          <p:spPr>
            <a:xfrm>
              <a:off x="11659227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BBAEF46-B004-2A5C-E633-34EAFB6B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291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0ADB474-8E28-156E-542A-C474FFD63EC7}"/>
                </a:ext>
              </a:extLst>
            </p:cNvPr>
            <p:cNvCxnSpPr>
              <a:cxnSpLocks/>
            </p:cNvCxnSpPr>
            <p:nvPr/>
          </p:nvCxnSpPr>
          <p:spPr>
            <a:xfrm>
              <a:off x="11959367" y="5604291"/>
              <a:ext cx="370840" cy="370840"/>
            </a:xfrm>
            <a:prstGeom prst="line">
              <a:avLst/>
            </a:prstGeom>
            <a:ln w="12700">
              <a:solidFill>
                <a:srgbClr val="0723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A4CF183-E118-8424-D580-268279237885}"/>
              </a:ext>
            </a:extLst>
          </p:cNvPr>
          <p:cNvGrpSpPr/>
          <p:nvPr/>
        </p:nvGrpSpPr>
        <p:grpSpPr>
          <a:xfrm>
            <a:off x="1024759" y="1440609"/>
            <a:ext cx="10413868" cy="4301559"/>
            <a:chOff x="1024759" y="1414731"/>
            <a:chExt cx="10413868" cy="430155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C4A0EF-1A3E-7500-0463-64783BAE0EC1}"/>
                </a:ext>
              </a:extLst>
            </p:cNvPr>
            <p:cNvSpPr/>
            <p:nvPr/>
          </p:nvSpPr>
          <p:spPr>
            <a:xfrm>
              <a:off x="1024759" y="3707311"/>
              <a:ext cx="3021030" cy="200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70FC443-53AA-D327-7AA2-D7A7B67045BA}"/>
                </a:ext>
              </a:extLst>
            </p:cNvPr>
            <p:cNvSpPr/>
            <p:nvPr/>
          </p:nvSpPr>
          <p:spPr>
            <a:xfrm>
              <a:off x="4578842" y="3707311"/>
              <a:ext cx="3021030" cy="200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18F425-F2CE-81A0-C9CD-2E427137F41E}"/>
                </a:ext>
              </a:extLst>
            </p:cNvPr>
            <p:cNvSpPr/>
            <p:nvPr/>
          </p:nvSpPr>
          <p:spPr>
            <a:xfrm>
              <a:off x="8417597" y="3707311"/>
              <a:ext cx="3021030" cy="200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29DB7FC-B642-F389-CCB4-37DF87F94347}"/>
                </a:ext>
              </a:extLst>
            </p:cNvPr>
            <p:cNvSpPr/>
            <p:nvPr/>
          </p:nvSpPr>
          <p:spPr>
            <a:xfrm>
              <a:off x="1024759" y="1414731"/>
              <a:ext cx="3021030" cy="200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49DC004-54D3-836E-AFF8-B0A6406CFE9E}"/>
                </a:ext>
              </a:extLst>
            </p:cNvPr>
            <p:cNvSpPr/>
            <p:nvPr/>
          </p:nvSpPr>
          <p:spPr>
            <a:xfrm>
              <a:off x="4578842" y="1414731"/>
              <a:ext cx="3021030" cy="200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CEC0C4C-23AF-CA66-448F-BDA91A94A46C}"/>
                </a:ext>
              </a:extLst>
            </p:cNvPr>
            <p:cNvSpPr/>
            <p:nvPr/>
          </p:nvSpPr>
          <p:spPr>
            <a:xfrm>
              <a:off x="8417597" y="1414731"/>
              <a:ext cx="3021030" cy="200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sx="99000" sy="99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F7A1AFA-E151-6AF1-C9A3-691F94E29FDE}"/>
              </a:ext>
            </a:extLst>
          </p:cNvPr>
          <p:cNvSpPr/>
          <p:nvPr/>
        </p:nvSpPr>
        <p:spPr>
          <a:xfrm>
            <a:off x="4338911" y="6316996"/>
            <a:ext cx="1604689" cy="276999"/>
          </a:xfrm>
          <a:prstGeom prst="rect">
            <a:avLst/>
          </a:prstGeom>
          <a:solidFill>
            <a:srgbClr val="01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latin typeface="+mj-lt"/>
              </a:rPr>
              <a:t>icba.org/solutions</a:t>
            </a:r>
            <a:endParaRPr lang="en-US" sz="1200" b="1">
              <a:latin typeface="+mj-lt"/>
              <a:cs typeface="Calibri Light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A71C53D-53AF-96BB-732F-42F2548002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122" y="1894481"/>
            <a:ext cx="2702766" cy="104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7BCAE7-98FA-534F-B851-55524529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02" y="607318"/>
            <a:ext cx="9610450" cy="428304"/>
          </a:xfrm>
        </p:spPr>
        <p:txBody>
          <a:bodyPr>
            <a:noAutofit/>
          </a:bodyPr>
          <a:lstStyle/>
          <a:p>
            <a:r>
              <a:rPr lang="en-US" sz="2400"/>
              <a:t>ICBA Services &amp; Preferred Service Providers</a:t>
            </a:r>
          </a:p>
        </p:txBody>
      </p:sp>
      <p:pic>
        <p:nvPicPr>
          <p:cNvPr id="15" name="Content Placeholder 2" descr="A picture containing food&#10;&#10;Description automatically generated">
            <a:extLst>
              <a:ext uri="{FF2B5EF4-FFF2-40B4-BE49-F238E27FC236}">
                <a16:creationId xmlns:a16="http://schemas.microsoft.com/office/drawing/2014/main" id="{363AEC4B-4256-42AC-9E07-F0CEB740DA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555" y="4157251"/>
            <a:ext cx="2352890" cy="1200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B96AF7-163D-4A3C-8E5D-9BFD4E4824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829" y="4160736"/>
            <a:ext cx="2352890" cy="1176445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265C0-1D88-428C-9286-3EF2EC4CC8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951" y="2003900"/>
            <a:ext cx="2090150" cy="903848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5C6EF6-AC91-4A07-995F-D62D9CAAF1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195" y="2190410"/>
            <a:ext cx="2447609" cy="695749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46FA3149-53FE-4422-BD10-2226E3B174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305" y="4222254"/>
            <a:ext cx="1930401" cy="979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7E388C-235C-8A98-C32E-EB36B61C74E5}"/>
              </a:ext>
            </a:extLst>
          </p:cNvPr>
          <p:cNvSpPr txBox="1"/>
          <p:nvPr/>
        </p:nvSpPr>
        <p:spPr>
          <a:xfrm rot="16200000">
            <a:off x="-1185054" y="1850012"/>
            <a:ext cx="2677886" cy="307777"/>
          </a:xfrm>
          <a:prstGeom prst="rect">
            <a:avLst/>
          </a:prstGeom>
          <a:solidFill>
            <a:srgbClr val="01216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INNOVATION UPDATE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D12171-956F-72CA-64E3-43A1088B6F63}"/>
              </a:ext>
            </a:extLst>
          </p:cNvPr>
          <p:cNvGrpSpPr/>
          <p:nvPr/>
        </p:nvGrpSpPr>
        <p:grpSpPr>
          <a:xfrm>
            <a:off x="-63062" y="3058772"/>
            <a:ext cx="370840" cy="1072405"/>
            <a:chOff x="-63062" y="3058772"/>
            <a:chExt cx="370840" cy="107240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C0D55A1-149D-A4E8-28A4-8880518B1F17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058772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6E5F15-383A-BEE2-824E-7E966095BD5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199085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1B2E256-60FA-66A8-6C1F-E3ECC6FC202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339398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4B8BD7-20CF-A8F5-CA92-DB6D1BE3C50A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479711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22569D6-4854-0581-02E0-9DE93BF45C2E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620024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079E955-B9AD-2C6A-E0FB-B801F0F73E2C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760337"/>
              <a:ext cx="370840" cy="370840"/>
            </a:xfrm>
            <a:prstGeom prst="line">
              <a:avLst/>
            </a:prstGeom>
            <a:ln w="12700">
              <a:solidFill>
                <a:srgbClr val="0121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1171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7B48F87-6190-89C2-E2AF-2BEC4263C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64" y="1445214"/>
            <a:ext cx="4774736" cy="1472272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15720D-B256-51EA-1FC7-22DF7DBF9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744" y="3084726"/>
            <a:ext cx="6484662" cy="305524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60FC788-5441-62FA-0482-EF4248D51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4166" y="407683"/>
            <a:ext cx="9033268" cy="814942"/>
          </a:xfrm>
        </p:spPr>
        <p:txBody>
          <a:bodyPr>
            <a:noAutofit/>
          </a:bodyPr>
          <a:lstStyle/>
          <a:p>
            <a:r>
              <a:rPr lang="en-US" sz="3200" dirty="0"/>
              <a:t>Regulatory Compliance: The Making of an Advocate</a:t>
            </a:r>
          </a:p>
        </p:txBody>
      </p:sp>
    </p:spTree>
    <p:extLst>
      <p:ext uri="{BB962C8B-B14F-4D97-AF65-F5344CB8AC3E}">
        <p14:creationId xmlns:p14="http://schemas.microsoft.com/office/powerpoint/2010/main" val="2250830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0EADCD44-98F0-943F-B5FD-650001789808}"/>
              </a:ext>
            </a:extLst>
          </p:cNvPr>
          <p:cNvSpPr/>
          <p:nvPr/>
        </p:nvSpPr>
        <p:spPr>
          <a:xfrm rot="16200000">
            <a:off x="6614857" y="907931"/>
            <a:ext cx="4296102" cy="5333812"/>
          </a:xfrm>
          <a:prstGeom prst="rect">
            <a:avLst/>
          </a:prstGeom>
          <a:solidFill>
            <a:srgbClr val="5EA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8D01D8E-033C-7290-56BA-28609ABF2782}"/>
              </a:ext>
            </a:extLst>
          </p:cNvPr>
          <p:cNvSpPr txBox="1"/>
          <p:nvPr/>
        </p:nvSpPr>
        <p:spPr>
          <a:xfrm rot="16200000">
            <a:off x="-1185054" y="1850012"/>
            <a:ext cx="2677886" cy="307777"/>
          </a:xfrm>
          <a:prstGeom prst="rect">
            <a:avLst/>
          </a:prstGeom>
          <a:solidFill>
            <a:srgbClr val="5EA9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EDUCATION UPDATE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329D21-7AB7-32D7-96FB-8CBA29EE00B9}"/>
              </a:ext>
            </a:extLst>
          </p:cNvPr>
          <p:cNvGrpSpPr/>
          <p:nvPr/>
        </p:nvGrpSpPr>
        <p:grpSpPr>
          <a:xfrm>
            <a:off x="-63062" y="3104418"/>
            <a:ext cx="370840" cy="1072405"/>
            <a:chOff x="-63062" y="3058772"/>
            <a:chExt cx="370840" cy="107240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7039F9D-69A4-365F-56E8-9658FF7E5F7F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058772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C78689-CCE7-CE2C-2999-FFED1921216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199085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39164D8-0C36-F5D2-038C-5B84875699B5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339398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681CDB9-3D3B-1466-FCDC-81345BF7E9CF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47971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683B503-C662-CBD8-019B-41046935C1D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620024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78EA8B-0A9B-B046-A5D3-8ED6FFA007CC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760337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095FB9-A72D-2E74-6F63-CCB9E678F42E}"/>
              </a:ext>
            </a:extLst>
          </p:cNvPr>
          <p:cNvGrpSpPr/>
          <p:nvPr/>
        </p:nvGrpSpPr>
        <p:grpSpPr>
          <a:xfrm>
            <a:off x="6262365" y="5604903"/>
            <a:ext cx="4422580" cy="370840"/>
            <a:chOff x="7907627" y="5604291"/>
            <a:chExt cx="4422580" cy="37084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A27F5A2-02A0-FF2C-C0A7-4524AFA4856D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2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700503F-7E0C-D5F7-0802-A06F2AF2025E}"/>
                </a:ext>
              </a:extLst>
            </p:cNvPr>
            <p:cNvCxnSpPr>
              <a:cxnSpLocks/>
            </p:cNvCxnSpPr>
            <p:nvPr/>
          </p:nvCxnSpPr>
          <p:spPr>
            <a:xfrm>
              <a:off x="805769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D7F3399-A2D2-A017-5328-6184F7F24126}"/>
                </a:ext>
              </a:extLst>
            </p:cNvPr>
            <p:cNvCxnSpPr>
              <a:cxnSpLocks/>
            </p:cNvCxnSpPr>
            <p:nvPr/>
          </p:nvCxnSpPr>
          <p:spPr>
            <a:xfrm>
              <a:off x="820775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FBD0BBC-85B0-EB50-E8FF-9DF15FB17207}"/>
                </a:ext>
              </a:extLst>
            </p:cNvPr>
            <p:cNvCxnSpPr>
              <a:cxnSpLocks/>
            </p:cNvCxnSpPr>
            <p:nvPr/>
          </p:nvCxnSpPr>
          <p:spPr>
            <a:xfrm>
              <a:off x="835781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3BA804C-5CCE-0136-B496-DC0CF9CE8D06}"/>
                </a:ext>
              </a:extLst>
            </p:cNvPr>
            <p:cNvCxnSpPr>
              <a:cxnSpLocks/>
            </p:cNvCxnSpPr>
            <p:nvPr/>
          </p:nvCxnSpPr>
          <p:spPr>
            <a:xfrm>
              <a:off x="850788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A68E80D-6D96-6F03-040B-53AAE394D342}"/>
                </a:ext>
              </a:extLst>
            </p:cNvPr>
            <p:cNvCxnSpPr>
              <a:cxnSpLocks/>
            </p:cNvCxnSpPr>
            <p:nvPr/>
          </p:nvCxnSpPr>
          <p:spPr>
            <a:xfrm>
              <a:off x="880801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465A07A-943B-B0FE-9B8F-E39CF5115C2D}"/>
                </a:ext>
              </a:extLst>
            </p:cNvPr>
            <p:cNvCxnSpPr>
              <a:cxnSpLocks/>
            </p:cNvCxnSpPr>
            <p:nvPr/>
          </p:nvCxnSpPr>
          <p:spPr>
            <a:xfrm>
              <a:off x="910813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5B2C0E3-93DF-28D1-2D51-79768FEB77DA}"/>
                </a:ext>
              </a:extLst>
            </p:cNvPr>
            <p:cNvCxnSpPr>
              <a:cxnSpLocks/>
            </p:cNvCxnSpPr>
            <p:nvPr/>
          </p:nvCxnSpPr>
          <p:spPr>
            <a:xfrm>
              <a:off x="895807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A3ECF85-5EDE-CDE2-3282-BDF8EA4A1946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4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A941B94-FA60-6EC5-7B64-5F45A1DB3E2F}"/>
                </a:ext>
              </a:extLst>
            </p:cNvPr>
            <p:cNvCxnSpPr>
              <a:cxnSpLocks/>
            </p:cNvCxnSpPr>
            <p:nvPr/>
          </p:nvCxnSpPr>
          <p:spPr>
            <a:xfrm>
              <a:off x="925820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7722D8F-263B-3C18-686E-AF239832650A}"/>
                </a:ext>
              </a:extLst>
            </p:cNvPr>
            <p:cNvCxnSpPr>
              <a:cxnSpLocks/>
            </p:cNvCxnSpPr>
            <p:nvPr/>
          </p:nvCxnSpPr>
          <p:spPr>
            <a:xfrm>
              <a:off x="940826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9F2BDC9-80F7-B06F-BD0A-2ADF4963FC5F}"/>
                </a:ext>
              </a:extLst>
            </p:cNvPr>
            <p:cNvCxnSpPr>
              <a:cxnSpLocks/>
            </p:cNvCxnSpPr>
            <p:nvPr/>
          </p:nvCxnSpPr>
          <p:spPr>
            <a:xfrm>
              <a:off x="955833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44C9A2B-C7BA-159E-A4DD-4D1D876B6D25}"/>
                </a:ext>
              </a:extLst>
            </p:cNvPr>
            <p:cNvCxnSpPr>
              <a:cxnSpLocks/>
            </p:cNvCxnSpPr>
            <p:nvPr/>
          </p:nvCxnSpPr>
          <p:spPr>
            <a:xfrm>
              <a:off x="970839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7410D9D-B542-006D-66F7-F9F7128B87E7}"/>
                </a:ext>
              </a:extLst>
            </p:cNvPr>
            <p:cNvCxnSpPr>
              <a:cxnSpLocks/>
            </p:cNvCxnSpPr>
            <p:nvPr/>
          </p:nvCxnSpPr>
          <p:spPr>
            <a:xfrm>
              <a:off x="985845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B43E4EA-3154-9C1E-75EE-DF9456A1B70E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52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6C1F3DD-6359-152E-5A02-23760A37487E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58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9140353-8D0A-241E-EAD5-839A1095160C}"/>
                </a:ext>
              </a:extLst>
            </p:cNvPr>
            <p:cNvCxnSpPr>
              <a:cxnSpLocks/>
            </p:cNvCxnSpPr>
            <p:nvPr/>
          </p:nvCxnSpPr>
          <p:spPr>
            <a:xfrm>
              <a:off x="1030865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FF865FA-79AE-1AAE-E636-37113A612D87}"/>
                </a:ext>
              </a:extLst>
            </p:cNvPr>
            <p:cNvCxnSpPr>
              <a:cxnSpLocks/>
            </p:cNvCxnSpPr>
            <p:nvPr/>
          </p:nvCxnSpPr>
          <p:spPr>
            <a:xfrm>
              <a:off x="1045871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8F09391-F6D1-B204-F799-41BB398213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0877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8379D89-E4C2-43E3-B6E3-7EF0FA97E2A1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84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0E7F1EC-B42B-25A3-A631-2A107FFFAFB4}"/>
                </a:ext>
              </a:extLst>
            </p:cNvPr>
            <p:cNvCxnSpPr>
              <a:cxnSpLocks/>
            </p:cNvCxnSpPr>
            <p:nvPr/>
          </p:nvCxnSpPr>
          <p:spPr>
            <a:xfrm>
              <a:off x="1090890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6DCC8C1-5E00-1482-5B76-865C912F7508}"/>
                </a:ext>
              </a:extLst>
            </p:cNvPr>
            <p:cNvCxnSpPr>
              <a:cxnSpLocks/>
            </p:cNvCxnSpPr>
            <p:nvPr/>
          </p:nvCxnSpPr>
          <p:spPr>
            <a:xfrm>
              <a:off x="1105897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03F727B-B787-D1F1-0780-BB4F50516297}"/>
                </a:ext>
              </a:extLst>
            </p:cNvPr>
            <p:cNvCxnSpPr>
              <a:cxnSpLocks/>
            </p:cNvCxnSpPr>
            <p:nvPr/>
          </p:nvCxnSpPr>
          <p:spPr>
            <a:xfrm>
              <a:off x="1120903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F1056E05-ED04-6B06-C718-D302474CBBD0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09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F5F42FD-4F2F-7525-4FA9-57971CF8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916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2DD2533-3F5D-5870-44E4-8E5496D9739A}"/>
                </a:ext>
              </a:extLst>
            </p:cNvPr>
            <p:cNvCxnSpPr>
              <a:cxnSpLocks/>
            </p:cNvCxnSpPr>
            <p:nvPr/>
          </p:nvCxnSpPr>
          <p:spPr>
            <a:xfrm>
              <a:off x="1165922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03E21A2-3B25-6409-ED36-876BA5724E6B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29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3B5E2B7-7EB2-7150-2E2F-A2B111BF7383}"/>
                </a:ext>
              </a:extLst>
            </p:cNvPr>
            <p:cNvCxnSpPr>
              <a:cxnSpLocks/>
            </p:cNvCxnSpPr>
            <p:nvPr/>
          </p:nvCxnSpPr>
          <p:spPr>
            <a:xfrm>
              <a:off x="1195936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B7A7A-CDAE-461F-AA78-E92DD5A85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759" y="1580390"/>
            <a:ext cx="4063138" cy="365903"/>
          </a:xfrm>
        </p:spPr>
        <p:txBody>
          <a:bodyPr>
            <a:noAutofit/>
          </a:bodyPr>
          <a:lstStyle/>
          <a:p>
            <a:r>
              <a:rPr lang="en-US" sz="2000"/>
              <a:t>Professional Certifications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9F889E-73FF-F644-1456-126DFC6D79B4}"/>
              </a:ext>
            </a:extLst>
          </p:cNvPr>
          <p:cNvGrpSpPr/>
          <p:nvPr/>
        </p:nvGrpSpPr>
        <p:grpSpPr>
          <a:xfrm>
            <a:off x="1218870" y="4045394"/>
            <a:ext cx="2912078" cy="1020034"/>
            <a:chOff x="1218870" y="3878266"/>
            <a:chExt cx="2912078" cy="1020034"/>
          </a:xfrm>
        </p:grpSpPr>
        <p:pic>
          <p:nvPicPr>
            <p:cNvPr id="29" name="Picture 28" descr="A drawing of a face&#10;&#10;Description generated with high confidence">
              <a:extLst>
                <a:ext uri="{FF2B5EF4-FFF2-40B4-BE49-F238E27FC236}">
                  <a16:creationId xmlns:a16="http://schemas.microsoft.com/office/drawing/2014/main" id="{409A12DB-710B-428A-9350-153DDB7E0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8870" y="4020414"/>
              <a:ext cx="1296725" cy="877886"/>
            </a:xfrm>
            <a:prstGeom prst="rect">
              <a:avLst/>
            </a:prstGeom>
          </p:spPr>
        </p:pic>
        <p:pic>
          <p:nvPicPr>
            <p:cNvPr id="30" name="Picture 29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66582D17-BCA3-42C0-926F-28871C2F0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6376" y="3878266"/>
              <a:ext cx="1334572" cy="102003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9149FC0-2AF7-A543-A6C5-EE541E5A2F72}"/>
              </a:ext>
            </a:extLst>
          </p:cNvPr>
          <p:cNvGrpSpPr/>
          <p:nvPr/>
        </p:nvGrpSpPr>
        <p:grpSpPr>
          <a:xfrm>
            <a:off x="9387325" y="5497002"/>
            <a:ext cx="2595240" cy="1054545"/>
            <a:chOff x="9596761" y="5177393"/>
            <a:chExt cx="2595240" cy="105454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10AAC57-E0E3-4531-B9F0-0A89EC4BF978}"/>
                </a:ext>
              </a:extLst>
            </p:cNvPr>
            <p:cNvSpPr/>
            <p:nvPr/>
          </p:nvSpPr>
          <p:spPr>
            <a:xfrm>
              <a:off x="9596761" y="5177393"/>
              <a:ext cx="2595240" cy="10545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3F55840-ECD2-4F3A-8E7D-C993AFB8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6413" y="5217955"/>
              <a:ext cx="973703" cy="904338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CF44AD8-2BB4-4341-A658-F4D6F8521008}"/>
                </a:ext>
              </a:extLst>
            </p:cNvPr>
            <p:cNvSpPr/>
            <p:nvPr/>
          </p:nvSpPr>
          <p:spPr>
            <a:xfrm>
              <a:off x="10626278" y="5266661"/>
              <a:ext cx="15416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/>
                <a:t>The Compliance Vault</a:t>
              </a:r>
              <a:r>
                <a:rPr lang="en-US" sz="1400"/>
                <a:t> is included with ICBA membership.</a:t>
              </a:r>
              <a:endParaRPr lang="en-US" sz="1400" b="1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B350E8-9610-4D45-BFD0-E072F84348A7}"/>
              </a:ext>
            </a:extLst>
          </p:cNvPr>
          <p:cNvGrpSpPr/>
          <p:nvPr/>
        </p:nvGrpSpPr>
        <p:grpSpPr>
          <a:xfrm>
            <a:off x="9986456" y="234425"/>
            <a:ext cx="2095928" cy="833571"/>
            <a:chOff x="9986456" y="234425"/>
            <a:chExt cx="2095928" cy="83357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86D85E5-B53F-40C5-B968-E15AD81B7A9D}"/>
                </a:ext>
              </a:extLst>
            </p:cNvPr>
            <p:cNvSpPr/>
            <p:nvPr/>
          </p:nvSpPr>
          <p:spPr>
            <a:xfrm>
              <a:off x="9986456" y="234425"/>
              <a:ext cx="2095928" cy="833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2B91E673-9ECD-4192-B45C-9BFADDA3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5434" y="417432"/>
              <a:ext cx="1937973" cy="60892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89B8AA-D3FA-A6BB-C093-553CBF4B1975}"/>
              </a:ext>
            </a:extLst>
          </p:cNvPr>
          <p:cNvGrpSpPr/>
          <p:nvPr/>
        </p:nvGrpSpPr>
        <p:grpSpPr>
          <a:xfrm>
            <a:off x="1041349" y="1948629"/>
            <a:ext cx="5011002" cy="1482827"/>
            <a:chOff x="1041349" y="1781501"/>
            <a:chExt cx="5011002" cy="148282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F4E73FD-367B-4471-8216-4196435B2CB8}"/>
                </a:ext>
              </a:extLst>
            </p:cNvPr>
            <p:cNvSpPr txBox="1"/>
            <p:nvPr/>
          </p:nvSpPr>
          <p:spPr>
            <a:xfrm>
              <a:off x="1041349" y="1787000"/>
              <a:ext cx="24073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</a:rPr>
                <a:t>Auditing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</a:rPr>
                <a:t>Bank Security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</a:rPr>
                <a:t>BSA/AML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</a:rPr>
                <a:t>Commercial Lending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</a:rPr>
                <a:t>Compliance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F6EA22F-D68D-4367-A224-1B7C349CB948}"/>
                </a:ext>
              </a:extLst>
            </p:cNvPr>
            <p:cNvSpPr/>
            <p:nvPr/>
          </p:nvSpPr>
          <p:spPr>
            <a:xfrm>
              <a:off x="3346929" y="1781501"/>
              <a:ext cx="2705422" cy="120032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</a:rPr>
                <a:t>Consumer Lending</a:t>
              </a:r>
              <a:endParaRPr lang="en-US">
                <a:latin typeface="+mj-lt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</a:rPr>
                <a:t>Credit Analyst</a:t>
              </a:r>
              <a:endParaRPr lang="en-US">
                <a:latin typeface="+mj-lt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</a:rPr>
                <a:t>Information Technology</a:t>
              </a:r>
              <a:endParaRPr lang="en-US">
                <a:latin typeface="+mj-lt"/>
                <a:cs typeface="Calibri Ligh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>
                  <a:latin typeface="+mj-lt"/>
                  <a:cs typeface="Calibri Light"/>
                </a:rPr>
                <a:t>Risk Management</a:t>
              </a:r>
            </a:p>
          </p:txBody>
        </p:sp>
      </p:grpSp>
      <p:sp>
        <p:nvSpPr>
          <p:cNvPr id="83" name="Title 1">
            <a:extLst>
              <a:ext uri="{FF2B5EF4-FFF2-40B4-BE49-F238E27FC236}">
                <a16:creationId xmlns:a16="http://schemas.microsoft.com/office/drawing/2014/main" id="{6BC9F09B-EC48-7EC9-8BDA-7CE6AF9D7596}"/>
              </a:ext>
            </a:extLst>
          </p:cNvPr>
          <p:cNvSpPr txBox="1">
            <a:spLocks/>
          </p:cNvSpPr>
          <p:nvPr/>
        </p:nvSpPr>
        <p:spPr>
          <a:xfrm>
            <a:off x="1024759" y="664345"/>
            <a:ext cx="9103216" cy="307777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>
                <a:solidFill>
                  <a:srgbClr val="00255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>
                <a:latin typeface="Calibri"/>
                <a:cs typeface="Calibri"/>
              </a:rPr>
              <a:t>How We Do It</a:t>
            </a:r>
            <a:endParaRPr lang="en-US"/>
          </a:p>
        </p:txBody>
      </p:sp>
      <p:sp>
        <p:nvSpPr>
          <p:cNvPr id="84" name="Text Placeholder 8">
            <a:extLst>
              <a:ext uri="{FF2B5EF4-FFF2-40B4-BE49-F238E27FC236}">
                <a16:creationId xmlns:a16="http://schemas.microsoft.com/office/drawing/2014/main" id="{9B9FA342-71AF-D6A9-1E95-52B1C439C4B0}"/>
              </a:ext>
            </a:extLst>
          </p:cNvPr>
          <p:cNvSpPr txBox="1">
            <a:spLocks/>
          </p:cNvSpPr>
          <p:nvPr/>
        </p:nvSpPr>
        <p:spPr>
          <a:xfrm>
            <a:off x="1024759" y="3527431"/>
            <a:ext cx="4063138" cy="365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rgbClr val="01216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Comprehensive Programs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9704B5-FB70-DCF7-7576-0AFDD72E5A2F}"/>
              </a:ext>
            </a:extLst>
          </p:cNvPr>
          <p:cNvGrpSpPr/>
          <p:nvPr/>
        </p:nvGrpSpPr>
        <p:grpSpPr>
          <a:xfrm>
            <a:off x="6222900" y="1580390"/>
            <a:ext cx="5311646" cy="3798642"/>
            <a:chOff x="6148552" y="1413262"/>
            <a:chExt cx="5311646" cy="379864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4249B6-01A6-7E4E-9644-15EB70F7FC2A}"/>
                </a:ext>
              </a:extLst>
            </p:cNvPr>
            <p:cNvGrpSpPr/>
            <p:nvPr/>
          </p:nvGrpSpPr>
          <p:grpSpPr>
            <a:xfrm>
              <a:off x="6280443" y="1924881"/>
              <a:ext cx="756606" cy="3287023"/>
              <a:chOff x="6212366" y="2576111"/>
              <a:chExt cx="756606" cy="328702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70F6A6-4AC7-4E80-9BF8-100AF2D4F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2366" y="5106528"/>
                <a:ext cx="756606" cy="756606"/>
              </a:xfrm>
              <a:prstGeom prst="rect">
                <a:avLst/>
              </a:prstGeom>
              <a:ln w="25400">
                <a:solidFill>
                  <a:schemeClr val="bg1"/>
                </a:solidFill>
              </a:ln>
            </p:spPr>
          </p:pic>
          <p:pic>
            <p:nvPicPr>
              <p:cNvPr id="14" name="Picture 13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A41E55AC-8399-4B0E-AAD0-1279156AD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33633" y="3421523"/>
                <a:ext cx="735339" cy="735339"/>
              </a:xfrm>
              <a:prstGeom prst="rect">
                <a:avLst/>
              </a:prstGeom>
              <a:ln w="25400" cap="rnd">
                <a:solidFill>
                  <a:schemeClr val="bg1"/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039C677-C3E2-4A5C-B26E-7A12C49E9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5583" y="2576111"/>
                <a:ext cx="735339" cy="735339"/>
              </a:xfrm>
              <a:prstGeom prst="rect">
                <a:avLst/>
              </a:prstGeom>
              <a:ln w="25400" cap="rnd">
                <a:solidFill>
                  <a:schemeClr val="bg1"/>
                </a:solidFill>
              </a:ln>
            </p:spPr>
          </p:pic>
          <p:pic>
            <p:nvPicPr>
              <p:cNvPr id="17" name="Picture 16" descr="A close up of a sign&#10;&#10;Description generated with very high confidence">
                <a:extLst>
                  <a:ext uri="{FF2B5EF4-FFF2-40B4-BE49-F238E27FC236}">
                    <a16:creationId xmlns:a16="http://schemas.microsoft.com/office/drawing/2014/main" id="{BF57CC84-3B64-4497-BC36-46B5D9ED8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5583" y="4266935"/>
                <a:ext cx="735339" cy="735339"/>
              </a:xfrm>
              <a:prstGeom prst="rect">
                <a:avLst/>
              </a:prstGeom>
              <a:ln w="25400">
                <a:solidFill>
                  <a:schemeClr val="bg1"/>
                </a:solidFill>
              </a:ln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A286DA-D3D0-4BEF-BB4B-B0C36F913540}"/>
                </a:ext>
              </a:extLst>
            </p:cNvPr>
            <p:cNvSpPr/>
            <p:nvPr/>
          </p:nvSpPr>
          <p:spPr>
            <a:xfrm>
              <a:off x="7255230" y="2653522"/>
              <a:ext cx="3821074" cy="9233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/>
                  <a:cs typeface="Calibri"/>
                </a:rPr>
                <a:t>WEBINARS: </a:t>
              </a:r>
              <a:r>
                <a:rPr lang="en-US">
                  <a:solidFill>
                    <a:schemeClr val="bg1"/>
                  </a:solidFill>
                  <a:latin typeface="+mj-lt"/>
                </a:rPr>
                <a:t>70+ interactive webinars and 144+ recorded webinars MP3/MP4 downloads</a:t>
              </a:r>
              <a:endParaRPr lang="en-US">
                <a:solidFill>
                  <a:schemeClr val="bg1"/>
                </a:solidFill>
                <a:highlight>
                  <a:srgbClr val="FFFF00"/>
                </a:highlight>
                <a:latin typeface="+mj-lt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122881-36B8-4B0E-95E7-D2DBCEA17B82}"/>
                </a:ext>
              </a:extLst>
            </p:cNvPr>
            <p:cNvSpPr/>
            <p:nvPr/>
          </p:nvSpPr>
          <p:spPr>
            <a:xfrm>
              <a:off x="7255229" y="3482181"/>
              <a:ext cx="3874454" cy="92333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/>
                  <a:ea typeface="Calibri"/>
                  <a:cs typeface="Calibri"/>
                </a:rPr>
                <a:t>ONLINE TRAINING: </a:t>
              </a:r>
              <a:r>
                <a:rPr lang="en-US">
                  <a:solidFill>
                    <a:schemeClr val="bg1"/>
                  </a:solidFill>
                  <a:latin typeface="+mj-lt"/>
                </a:rPr>
                <a:t>350+ online courses and online administration. Plus 7 online certificate programs.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482F63B-0622-4DDA-BBF5-A7FCA1583CB3}"/>
                </a:ext>
              </a:extLst>
            </p:cNvPr>
            <p:cNvSpPr/>
            <p:nvPr/>
          </p:nvSpPr>
          <p:spPr>
            <a:xfrm>
              <a:off x="7255229" y="4451209"/>
              <a:ext cx="3776532" cy="64633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cs typeface="Calibri"/>
                </a:rPr>
                <a:t>RESOURCES: </a:t>
              </a:r>
              <a:r>
                <a:rPr lang="en-US">
                  <a:solidFill>
                    <a:schemeClr val="bg1"/>
                  </a:solidFill>
                  <a:latin typeface="+mj-lt"/>
                  <a:cs typeface="Calibri"/>
                </a:rPr>
                <a:t>100+ diverse educational publications and digital tools.</a:t>
              </a:r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Text Placeholder 8">
              <a:extLst>
                <a:ext uri="{FF2B5EF4-FFF2-40B4-BE49-F238E27FC236}">
                  <a16:creationId xmlns:a16="http://schemas.microsoft.com/office/drawing/2014/main" id="{8E35B400-AB75-9F4B-0C15-79987968D916}"/>
                </a:ext>
              </a:extLst>
            </p:cNvPr>
            <p:cNvSpPr txBox="1">
              <a:spLocks/>
            </p:cNvSpPr>
            <p:nvPr/>
          </p:nvSpPr>
          <p:spPr>
            <a:xfrm>
              <a:off x="6148552" y="1413262"/>
              <a:ext cx="5311646" cy="36590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None/>
                <a:defRPr sz="2400" b="0" i="0" kern="1200">
                  <a:solidFill>
                    <a:srgbClr val="012169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>
                  <a:solidFill>
                    <a:schemeClr val="bg1"/>
                  </a:solidFill>
                </a:rPr>
                <a:t>Practical Education: In Your Style. At Your Pace.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1822598-FCCE-E716-8892-3D805C0E23FD}"/>
                </a:ext>
              </a:extLst>
            </p:cNvPr>
            <p:cNvSpPr/>
            <p:nvPr/>
          </p:nvSpPr>
          <p:spPr>
            <a:xfrm>
              <a:off x="7255229" y="1963362"/>
              <a:ext cx="4204969" cy="64633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Calibri"/>
                  <a:cs typeface="Calibri"/>
                </a:rPr>
                <a:t>LIVE EVENTS: </a:t>
              </a:r>
              <a:r>
                <a:rPr lang="en-US" b="1">
                  <a:solidFill>
                    <a:schemeClr val="bg1"/>
                  </a:solidFill>
                  <a:latin typeface="+mj-lt"/>
                  <a:cs typeface="Calibri"/>
                </a:rPr>
                <a:t>35</a:t>
              </a:r>
              <a:r>
                <a:rPr lang="en-US">
                  <a:solidFill>
                    <a:schemeClr val="bg1"/>
                  </a:solidFill>
                  <a:latin typeface="+mj-lt"/>
                </a:rPr>
                <a:t>+ events delivered </a:t>
              </a:r>
              <a:br>
                <a:rPr lang="en-US">
                  <a:solidFill>
                    <a:schemeClr val="bg1"/>
                  </a:solidFill>
                  <a:latin typeface="+mj-lt"/>
                </a:rPr>
              </a:br>
              <a:r>
                <a:rPr lang="en-US">
                  <a:solidFill>
                    <a:schemeClr val="bg1"/>
                  </a:solidFill>
                  <a:latin typeface="+mj-lt"/>
                </a:rPr>
                <a:t>in-person and virtual livestream</a:t>
              </a:r>
              <a:endParaRPr lang="en-US">
                <a:solidFill>
                  <a:schemeClr val="bg1"/>
                </a:solidFill>
                <a:highlight>
                  <a:srgbClr val="FFFF00"/>
                </a:highlight>
                <a:latin typeface="+mj-lt"/>
              </a:endParaRPr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2C5C7E8-CF60-378D-60D0-1BF85A30D73E}"/>
              </a:ext>
            </a:extLst>
          </p:cNvPr>
          <p:cNvSpPr/>
          <p:nvPr/>
        </p:nvSpPr>
        <p:spPr>
          <a:xfrm>
            <a:off x="4338911" y="6316996"/>
            <a:ext cx="1604689" cy="276999"/>
          </a:xfrm>
          <a:prstGeom prst="rect">
            <a:avLst/>
          </a:prstGeom>
          <a:solidFill>
            <a:srgbClr val="5EA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latin typeface="+mj-lt"/>
              </a:rPr>
              <a:t>icba.org/education</a:t>
            </a:r>
          </a:p>
        </p:txBody>
      </p:sp>
    </p:spTree>
    <p:extLst>
      <p:ext uri="{BB962C8B-B14F-4D97-AF65-F5344CB8AC3E}">
        <p14:creationId xmlns:p14="http://schemas.microsoft.com/office/powerpoint/2010/main" val="2296998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4C73840-7752-8920-2D15-BD5E356A737D}"/>
              </a:ext>
            </a:extLst>
          </p:cNvPr>
          <p:cNvSpPr/>
          <p:nvPr/>
        </p:nvSpPr>
        <p:spPr>
          <a:xfrm rot="16200000">
            <a:off x="6604683" y="149135"/>
            <a:ext cx="2760804" cy="8413835"/>
          </a:xfrm>
          <a:prstGeom prst="rect">
            <a:avLst/>
          </a:prstGeom>
          <a:solidFill>
            <a:srgbClr val="5EA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C3918-889B-4941-9A2B-8EA1171BB024}"/>
              </a:ext>
            </a:extLst>
          </p:cNvPr>
          <p:cNvGrpSpPr/>
          <p:nvPr/>
        </p:nvGrpSpPr>
        <p:grpSpPr>
          <a:xfrm>
            <a:off x="9986456" y="234425"/>
            <a:ext cx="2095928" cy="833571"/>
            <a:chOff x="9986456" y="234425"/>
            <a:chExt cx="2095928" cy="83357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7302AC-E0CF-4B74-98BF-386612DA3E8C}"/>
                </a:ext>
              </a:extLst>
            </p:cNvPr>
            <p:cNvSpPr/>
            <p:nvPr/>
          </p:nvSpPr>
          <p:spPr>
            <a:xfrm>
              <a:off x="9986456" y="234425"/>
              <a:ext cx="2095928" cy="833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16F2738A-316F-4DC3-BB4F-D3B8C665E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5434" y="417432"/>
              <a:ext cx="1937973" cy="60892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4161863-6110-9EBC-5194-2B29FBEB7930}"/>
              </a:ext>
            </a:extLst>
          </p:cNvPr>
          <p:cNvSpPr txBox="1"/>
          <p:nvPr/>
        </p:nvSpPr>
        <p:spPr>
          <a:xfrm rot="16200000">
            <a:off x="-1185054" y="1850012"/>
            <a:ext cx="2677886" cy="307777"/>
          </a:xfrm>
          <a:prstGeom prst="rect">
            <a:avLst/>
          </a:prstGeom>
          <a:solidFill>
            <a:srgbClr val="5EA94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EDUCATION UPDATE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632A64-B8B7-86D6-8A90-1506316C4BBA}"/>
              </a:ext>
            </a:extLst>
          </p:cNvPr>
          <p:cNvGrpSpPr/>
          <p:nvPr/>
        </p:nvGrpSpPr>
        <p:grpSpPr>
          <a:xfrm>
            <a:off x="-63062" y="3104418"/>
            <a:ext cx="370840" cy="1072405"/>
            <a:chOff x="-63062" y="3058772"/>
            <a:chExt cx="370840" cy="107240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A74122-CC61-5395-A092-236A78947B54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058772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575BD68-06D5-4CF4-1D14-526353705411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199085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759684D-25AA-1A09-A156-41B3EFFC185A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339398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1F3233-1720-0C7C-CC03-1163CF5D455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47971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C2211E-48C0-1394-82F8-D94DBB272D17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620024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DE5472-1AEC-FDAF-FABD-923F2B92324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760337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itle 1">
            <a:extLst>
              <a:ext uri="{FF2B5EF4-FFF2-40B4-BE49-F238E27FC236}">
                <a16:creationId xmlns:a16="http://schemas.microsoft.com/office/drawing/2014/main" id="{2D7D6638-C123-207B-EC7D-9F9F6D81A868}"/>
              </a:ext>
            </a:extLst>
          </p:cNvPr>
          <p:cNvSpPr txBox="1">
            <a:spLocks/>
          </p:cNvSpPr>
          <p:nvPr/>
        </p:nvSpPr>
        <p:spPr>
          <a:xfrm>
            <a:off x="1024759" y="664345"/>
            <a:ext cx="9103216" cy="307777"/>
          </a:xfrm>
          <a:prstGeom prst="rect">
            <a:avLst/>
          </a:prstGeom>
        </p:spPr>
        <p:txBody>
          <a:bodyPr vert="horz" lIns="0" tIns="0" rIns="0" bIns="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>
                <a:solidFill>
                  <a:srgbClr val="00255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>
                <a:latin typeface="Calibri"/>
                <a:cs typeface="Calibri"/>
              </a:rPr>
              <a:t>Keep Learning!</a:t>
            </a:r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0CB1457-CFD9-E896-9EE3-B6927DCF5608}"/>
              </a:ext>
            </a:extLst>
          </p:cNvPr>
          <p:cNvGrpSpPr/>
          <p:nvPr/>
        </p:nvGrpSpPr>
        <p:grpSpPr>
          <a:xfrm>
            <a:off x="7854144" y="5604903"/>
            <a:ext cx="4422580" cy="370840"/>
            <a:chOff x="7907627" y="5604291"/>
            <a:chExt cx="4422580" cy="37084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61D495C-1591-E741-1A9C-A30A16DD8209}"/>
                </a:ext>
              </a:extLst>
            </p:cNvPr>
            <p:cNvCxnSpPr>
              <a:cxnSpLocks/>
            </p:cNvCxnSpPr>
            <p:nvPr/>
          </p:nvCxnSpPr>
          <p:spPr>
            <a:xfrm>
              <a:off x="1030865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ECC66ED-2D5F-3868-E844-5AAF9EED9341}"/>
                </a:ext>
              </a:extLst>
            </p:cNvPr>
            <p:cNvCxnSpPr>
              <a:cxnSpLocks/>
            </p:cNvCxnSpPr>
            <p:nvPr/>
          </p:nvCxnSpPr>
          <p:spPr>
            <a:xfrm>
              <a:off x="1090890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486D35C-A0D4-62C9-0928-5BE591F0B32D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2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6B03E6F-90A2-545E-4E28-B89C6A9A4408}"/>
                </a:ext>
              </a:extLst>
            </p:cNvPr>
            <p:cNvCxnSpPr>
              <a:cxnSpLocks/>
            </p:cNvCxnSpPr>
            <p:nvPr/>
          </p:nvCxnSpPr>
          <p:spPr>
            <a:xfrm>
              <a:off x="805769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3C76DDD-3BEB-3C9B-26DA-5CB8CD7EC64D}"/>
                </a:ext>
              </a:extLst>
            </p:cNvPr>
            <p:cNvCxnSpPr>
              <a:cxnSpLocks/>
            </p:cNvCxnSpPr>
            <p:nvPr/>
          </p:nvCxnSpPr>
          <p:spPr>
            <a:xfrm>
              <a:off x="820775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60BB827-FBD0-1999-9257-B90C102983FB}"/>
                </a:ext>
              </a:extLst>
            </p:cNvPr>
            <p:cNvCxnSpPr>
              <a:cxnSpLocks/>
            </p:cNvCxnSpPr>
            <p:nvPr/>
          </p:nvCxnSpPr>
          <p:spPr>
            <a:xfrm>
              <a:off x="835781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AC0D491-48B9-71E5-8FCB-D2B459986906}"/>
                </a:ext>
              </a:extLst>
            </p:cNvPr>
            <p:cNvCxnSpPr>
              <a:cxnSpLocks/>
            </p:cNvCxnSpPr>
            <p:nvPr/>
          </p:nvCxnSpPr>
          <p:spPr>
            <a:xfrm>
              <a:off x="850788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0F15259-7364-0AEC-7B49-CA390CBDCB8C}"/>
                </a:ext>
              </a:extLst>
            </p:cNvPr>
            <p:cNvCxnSpPr>
              <a:cxnSpLocks/>
            </p:cNvCxnSpPr>
            <p:nvPr/>
          </p:nvCxnSpPr>
          <p:spPr>
            <a:xfrm>
              <a:off x="880801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17D64EE-9FC5-491B-CEE3-673EEE44ABA1}"/>
                </a:ext>
              </a:extLst>
            </p:cNvPr>
            <p:cNvCxnSpPr>
              <a:cxnSpLocks/>
            </p:cNvCxnSpPr>
            <p:nvPr/>
          </p:nvCxnSpPr>
          <p:spPr>
            <a:xfrm>
              <a:off x="910813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245AE45-5BAC-CE5B-570B-2E8DA11281F6}"/>
                </a:ext>
              </a:extLst>
            </p:cNvPr>
            <p:cNvCxnSpPr>
              <a:cxnSpLocks/>
            </p:cNvCxnSpPr>
            <p:nvPr/>
          </p:nvCxnSpPr>
          <p:spPr>
            <a:xfrm>
              <a:off x="895807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6D7916-1310-E23B-B30C-50B588C2D8B2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4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DA8921E-B75F-3CC5-3BD5-988A11957473}"/>
                </a:ext>
              </a:extLst>
            </p:cNvPr>
            <p:cNvCxnSpPr>
              <a:cxnSpLocks/>
            </p:cNvCxnSpPr>
            <p:nvPr/>
          </p:nvCxnSpPr>
          <p:spPr>
            <a:xfrm>
              <a:off x="925820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D84DEB-2FDA-2D9B-E7D0-972E0F8BDB54}"/>
                </a:ext>
              </a:extLst>
            </p:cNvPr>
            <p:cNvCxnSpPr>
              <a:cxnSpLocks/>
            </p:cNvCxnSpPr>
            <p:nvPr/>
          </p:nvCxnSpPr>
          <p:spPr>
            <a:xfrm>
              <a:off x="940826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595EE88-E14C-84CD-8556-881220EF1E56}"/>
                </a:ext>
              </a:extLst>
            </p:cNvPr>
            <p:cNvCxnSpPr>
              <a:cxnSpLocks/>
            </p:cNvCxnSpPr>
            <p:nvPr/>
          </p:nvCxnSpPr>
          <p:spPr>
            <a:xfrm>
              <a:off x="955833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CB6C411-167D-4435-6560-B7046D44EB9B}"/>
                </a:ext>
              </a:extLst>
            </p:cNvPr>
            <p:cNvCxnSpPr>
              <a:cxnSpLocks/>
            </p:cNvCxnSpPr>
            <p:nvPr/>
          </p:nvCxnSpPr>
          <p:spPr>
            <a:xfrm>
              <a:off x="970839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23AB2AB-3B89-E577-6671-EEA5D08E7000}"/>
                </a:ext>
              </a:extLst>
            </p:cNvPr>
            <p:cNvCxnSpPr>
              <a:cxnSpLocks/>
            </p:cNvCxnSpPr>
            <p:nvPr/>
          </p:nvCxnSpPr>
          <p:spPr>
            <a:xfrm>
              <a:off x="985845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4D150BD-D281-4A49-F26A-F46599E06432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52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EC769A9-1B4E-3306-7A86-AB9232738CE7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58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E329FE8-22BB-5EA6-65DD-3E1D5B9261DB}"/>
                </a:ext>
              </a:extLst>
            </p:cNvPr>
            <p:cNvCxnSpPr>
              <a:cxnSpLocks/>
            </p:cNvCxnSpPr>
            <p:nvPr/>
          </p:nvCxnSpPr>
          <p:spPr>
            <a:xfrm>
              <a:off x="1045871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D61E78F-732E-F981-4DD7-DE3345F5147F}"/>
                </a:ext>
              </a:extLst>
            </p:cNvPr>
            <p:cNvCxnSpPr>
              <a:cxnSpLocks/>
            </p:cNvCxnSpPr>
            <p:nvPr/>
          </p:nvCxnSpPr>
          <p:spPr>
            <a:xfrm>
              <a:off x="1060877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C758814-A81E-2961-F648-D136A5210D1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84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8AB342A-8006-BB72-C19E-0CB24DBD05A4}"/>
                </a:ext>
              </a:extLst>
            </p:cNvPr>
            <p:cNvCxnSpPr>
              <a:cxnSpLocks/>
            </p:cNvCxnSpPr>
            <p:nvPr/>
          </p:nvCxnSpPr>
          <p:spPr>
            <a:xfrm>
              <a:off x="1105897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B2769B5-2650-3D8D-D093-561BE90F6CD9}"/>
                </a:ext>
              </a:extLst>
            </p:cNvPr>
            <p:cNvCxnSpPr>
              <a:cxnSpLocks/>
            </p:cNvCxnSpPr>
            <p:nvPr/>
          </p:nvCxnSpPr>
          <p:spPr>
            <a:xfrm>
              <a:off x="11209035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BACC5AA-C1A3-234D-F1BF-D9C6AC4C9E57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099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DA2CD19-AC14-6470-7AC7-D516FB9CC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509163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DBC1FE0-0586-A185-334D-F12AF3A1E69E}"/>
                </a:ext>
              </a:extLst>
            </p:cNvPr>
            <p:cNvCxnSpPr>
              <a:cxnSpLocks/>
            </p:cNvCxnSpPr>
            <p:nvPr/>
          </p:nvCxnSpPr>
          <p:spPr>
            <a:xfrm>
              <a:off x="1165922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80A2A9A-3D4D-035F-E34F-06AEBC86F887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291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B764681-B005-D5BA-A483-ED2144583957}"/>
                </a:ext>
              </a:extLst>
            </p:cNvPr>
            <p:cNvCxnSpPr>
              <a:cxnSpLocks/>
            </p:cNvCxnSpPr>
            <p:nvPr/>
          </p:nvCxnSpPr>
          <p:spPr>
            <a:xfrm>
              <a:off x="11959367" y="5604291"/>
              <a:ext cx="370840" cy="370840"/>
            </a:xfrm>
            <a:prstGeom prst="line">
              <a:avLst/>
            </a:prstGeom>
            <a:ln w="12700">
              <a:solidFill>
                <a:srgbClr val="5EA94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A57667-7AE6-D8F3-0B17-D81F3ED5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20" y="1951855"/>
            <a:ext cx="3009900" cy="3784600"/>
          </a:xfrm>
          <a:prstGeom prst="rect">
            <a:avLst/>
          </a:prstGeom>
          <a:effectLst>
            <a:outerShdw blurRad="101600" sx="99000" sy="99000" algn="ctr" rotWithShape="0">
              <a:prstClr val="black">
                <a:alpha val="40000"/>
              </a:prstClr>
            </a:outerShdw>
          </a:effec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800E2FE-D252-FB43-9BA8-E8E0F4201910}"/>
              </a:ext>
            </a:extLst>
          </p:cNvPr>
          <p:cNvSpPr/>
          <p:nvPr/>
        </p:nvSpPr>
        <p:spPr>
          <a:xfrm>
            <a:off x="4338911" y="6316996"/>
            <a:ext cx="1604689" cy="276999"/>
          </a:xfrm>
          <a:prstGeom prst="rect">
            <a:avLst/>
          </a:prstGeom>
          <a:solidFill>
            <a:srgbClr val="5EA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latin typeface="+mj-lt"/>
              </a:rPr>
              <a:t>icba.org/education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1F40A5-BEF1-4FF0-A752-4E00F27320EE}"/>
              </a:ext>
            </a:extLst>
          </p:cNvPr>
          <p:cNvGrpSpPr/>
          <p:nvPr/>
        </p:nvGrpSpPr>
        <p:grpSpPr>
          <a:xfrm>
            <a:off x="8413836" y="1951855"/>
            <a:ext cx="3009900" cy="3784600"/>
            <a:chOff x="8413836" y="1951855"/>
            <a:chExt cx="3009900" cy="3784600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C874E73E-8533-F684-B96D-AD81E6798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3836" y="1951855"/>
              <a:ext cx="3009900" cy="3784600"/>
            </a:xfrm>
            <a:prstGeom prst="rect">
              <a:avLst/>
            </a:prstGeom>
            <a:effectLst>
              <a:outerShdw blurRad="101600" sx="99000" sy="99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012DF13-D5CD-4F82-8119-E30FEAC7DE9E}"/>
                </a:ext>
              </a:extLst>
            </p:cNvPr>
            <p:cNvSpPr/>
            <p:nvPr/>
          </p:nvSpPr>
          <p:spPr>
            <a:xfrm>
              <a:off x="8975304" y="4262942"/>
              <a:ext cx="2250960" cy="2831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73F191-2398-4552-9C07-0877341A23AB}"/>
                </a:ext>
              </a:extLst>
            </p:cNvPr>
            <p:cNvSpPr txBox="1"/>
            <p:nvPr/>
          </p:nvSpPr>
          <p:spPr>
            <a:xfrm>
              <a:off x="8919766" y="4276664"/>
              <a:ext cx="23599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0" i="0">
                  <a:solidFill>
                    <a:schemeClr val="bg1"/>
                  </a:solidFill>
                  <a:effectLst/>
                  <a:latin typeface="Verdana Pro Cond SemiBold" panose="020B0604020202020204" pitchFamily="34" charset="0"/>
                </a:rPr>
                <a:t>Sept. 12-13, 2022 • Fort Worth, Texas</a:t>
              </a:r>
              <a:endParaRPr lang="en-US" sz="1400">
                <a:solidFill>
                  <a:schemeClr val="bg1"/>
                </a:solidFill>
                <a:latin typeface="Verdana Pro Cond SemiBold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1BD555-5D44-4436-B437-7910AAC28E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34"/>
          <a:stretch/>
        </p:blipFill>
        <p:spPr>
          <a:xfrm>
            <a:off x="4640305" y="1958790"/>
            <a:ext cx="3042877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4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293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4C62-BE8E-2042-BC78-A499864E9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2001"/>
            <a:ext cx="9144000" cy="2390165"/>
          </a:xfrm>
        </p:spPr>
        <p:txBody>
          <a:bodyPr>
            <a:noAutofit/>
          </a:bodyPr>
          <a:lstStyle/>
          <a:p>
            <a:r>
              <a:rPr lang="en-US" sz="2000" dirty="0"/>
              <a:t>Thank you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Sarah </a:t>
            </a:r>
            <a:r>
              <a:rPr lang="en-US" sz="2000" dirty="0" err="1"/>
              <a:t>Getzlaff</a:t>
            </a:r>
            <a:br>
              <a:rPr lang="en-US" sz="2000" dirty="0"/>
            </a:br>
            <a:r>
              <a:rPr lang="en-US" sz="2000" dirty="0"/>
              <a:t>CEO, Security First Bank of North Dakota, Bismarck, N.D.</a:t>
            </a:r>
            <a:br>
              <a:rPr lang="en-US" sz="2000" dirty="0"/>
            </a:br>
            <a:r>
              <a:rPr lang="en-US" sz="2000" dirty="0"/>
              <a:t>701-222-4444</a:t>
            </a:r>
            <a:br>
              <a:rPr lang="en-US" sz="2000" dirty="0"/>
            </a:br>
            <a:r>
              <a:rPr lang="en-US" sz="2000" dirty="0" err="1"/>
              <a:t>Sarah@SecurityFirstBank.bank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@SarahGetzlaff</a:t>
            </a:r>
            <a:br>
              <a:rPr lang="en-US" sz="2000" dirty="0"/>
            </a:b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B7D81-70AD-4B4E-9535-F02932AF7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8430"/>
            <a:ext cx="9144000" cy="11588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ea typeface="+mn-lt"/>
                <a:cs typeface="+mn-lt"/>
              </a:rPr>
              <a:t>Your continued partnership and dedication </a:t>
            </a:r>
            <a:br>
              <a:rPr lang="en-US" b="1">
                <a:ea typeface="+mn-lt"/>
                <a:cs typeface="+mn-lt"/>
              </a:rPr>
            </a:br>
            <a:r>
              <a:rPr lang="en-US" b="1">
                <a:ea typeface="+mn-lt"/>
                <a:cs typeface="+mn-lt"/>
              </a:rPr>
              <a:t>to ICBA and community banking </a:t>
            </a:r>
            <a:br>
              <a:rPr lang="en-US" b="1">
                <a:ea typeface="+mn-lt"/>
                <a:cs typeface="+mn-lt"/>
              </a:rPr>
            </a:br>
            <a:r>
              <a:rPr lang="en-US" b="1">
                <a:ea typeface="+mn-lt"/>
                <a:cs typeface="+mn-lt"/>
              </a:rPr>
              <a:t>makes positive change possible.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6" name="Picture 5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CFF48A15-79B5-8F95-A6AF-A6F283E97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7" y="481838"/>
            <a:ext cx="1956486" cy="293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563095-6E0E-1F40-B0D9-AEFCAD8E1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66" y="407683"/>
            <a:ext cx="5739000" cy="814942"/>
          </a:xfrm>
        </p:spPr>
        <p:txBody>
          <a:bodyPr>
            <a:noAutofit/>
          </a:bodyPr>
          <a:lstStyle/>
          <a:p>
            <a:r>
              <a:rPr lang="en-US" sz="3200" dirty="0"/>
              <a:t>Sarah </a:t>
            </a:r>
            <a:r>
              <a:rPr lang="en-US" sz="3200" dirty="0" err="1"/>
              <a:t>Getzlaff</a:t>
            </a:r>
            <a:endParaRPr lang="en-US" sz="32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C8FACB8-D7AC-2C43-822B-DE3E08889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168" y="1129617"/>
            <a:ext cx="5739001" cy="3346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Security First Bank of North Dakota</a:t>
            </a:r>
          </a:p>
        </p:txBody>
      </p:sp>
      <p:pic>
        <p:nvPicPr>
          <p:cNvPr id="7" name="Content Placeholder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3ADDF15-54AC-7582-8A1B-680F479A4BF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1643467" y="1746870"/>
            <a:ext cx="3223060" cy="4379016"/>
          </a:xfr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883BA1-3ADB-5DA5-10E0-E6AF9A964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66" y="879218"/>
            <a:ext cx="3935001" cy="52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3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531BAB1-6D00-7A6A-2339-665005791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725" y="1313573"/>
            <a:ext cx="6028550" cy="4506190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C16EEB3D-DE09-339E-BCE6-A68D91E4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66" y="407683"/>
            <a:ext cx="9033268" cy="814942"/>
          </a:xfrm>
        </p:spPr>
        <p:txBody>
          <a:bodyPr>
            <a:noAutofit/>
          </a:bodyPr>
          <a:lstStyle/>
          <a:p>
            <a:r>
              <a:rPr lang="en-US" sz="3200" dirty="0"/>
              <a:t>1996 ICBA Capital Summit: A Teenage Dream</a:t>
            </a:r>
          </a:p>
        </p:txBody>
      </p:sp>
    </p:spTree>
    <p:extLst>
      <p:ext uri="{BB962C8B-B14F-4D97-AF65-F5344CB8AC3E}">
        <p14:creationId xmlns:p14="http://schemas.microsoft.com/office/powerpoint/2010/main" val="288776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7B48F87-6190-89C2-E2AF-2BEC4263C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64" y="1445214"/>
            <a:ext cx="4774736" cy="1472272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15720D-B256-51EA-1FC7-22DF7DBF9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744" y="3084726"/>
            <a:ext cx="6484662" cy="3055242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60FC788-5441-62FA-0482-EF4248D51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4166" y="407683"/>
            <a:ext cx="9033268" cy="814942"/>
          </a:xfrm>
        </p:spPr>
        <p:txBody>
          <a:bodyPr>
            <a:noAutofit/>
          </a:bodyPr>
          <a:lstStyle/>
          <a:p>
            <a:r>
              <a:rPr lang="en-US" sz="3200" dirty="0"/>
              <a:t>Regulatory Compliance: The Making of an Advocate</a:t>
            </a:r>
          </a:p>
        </p:txBody>
      </p:sp>
    </p:spTree>
    <p:extLst>
      <p:ext uri="{BB962C8B-B14F-4D97-AF65-F5344CB8AC3E}">
        <p14:creationId xmlns:p14="http://schemas.microsoft.com/office/powerpoint/2010/main" val="154077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008438-CADB-B09C-D779-C9DBCF99B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44" y="1749889"/>
            <a:ext cx="5550067" cy="3699142"/>
          </a:xfrm>
          <a:prstGeom prst="rect">
            <a:avLst/>
          </a:prstGeom>
        </p:spPr>
      </p:pic>
      <p:pic>
        <p:nvPicPr>
          <p:cNvPr id="6" name="Picture 5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D0402FBD-6EC8-4A08-4B43-7B32ED3A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88" y="1748986"/>
            <a:ext cx="5550068" cy="3700045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BA61748E-92C9-CB39-974D-1A7F34DE0A50}"/>
              </a:ext>
            </a:extLst>
          </p:cNvPr>
          <p:cNvSpPr txBox="1">
            <a:spLocks/>
          </p:cNvSpPr>
          <p:nvPr/>
        </p:nvSpPr>
        <p:spPr>
          <a:xfrm>
            <a:off x="614166" y="407683"/>
            <a:ext cx="9033268" cy="814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dirty="0">
                <a:solidFill>
                  <a:srgbClr val="07236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2016 Capital Summit: Standing Up and Speaking Out</a:t>
            </a:r>
          </a:p>
        </p:txBody>
      </p:sp>
    </p:spTree>
    <p:extLst>
      <p:ext uri="{BB962C8B-B14F-4D97-AF65-F5344CB8AC3E}">
        <p14:creationId xmlns:p14="http://schemas.microsoft.com/office/powerpoint/2010/main" val="255194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9436649-0A96-3486-0F55-00DC9DB14FF3}"/>
              </a:ext>
            </a:extLst>
          </p:cNvPr>
          <p:cNvSpPr txBox="1">
            <a:spLocks/>
          </p:cNvSpPr>
          <p:nvPr/>
        </p:nvSpPr>
        <p:spPr>
          <a:xfrm>
            <a:off x="5609790" y="1411014"/>
            <a:ext cx="5828094" cy="1636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i="0" kern="1200">
                <a:solidFill>
                  <a:srgbClr val="00255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000">
                <a:solidFill>
                  <a:srgbClr val="072365"/>
                </a:solidFill>
                <a:latin typeface="Calibri"/>
                <a:cs typeface="Calibri"/>
              </a:rPr>
              <a:t>Targeted Advocacy. </a:t>
            </a:r>
          </a:p>
          <a:p>
            <a:r>
              <a:rPr lang="en-US" sz="4000">
                <a:solidFill>
                  <a:srgbClr val="072365"/>
                </a:solidFill>
                <a:latin typeface="Calibri"/>
                <a:cs typeface="Calibri"/>
              </a:rPr>
              <a:t>Tangible Results.</a:t>
            </a:r>
            <a:endParaRPr lang="en-US" sz="4000">
              <a:solidFill>
                <a:srgbClr val="072365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15408-A4FD-D727-F1DC-DBFB54AE19FB}"/>
              </a:ext>
            </a:extLst>
          </p:cNvPr>
          <p:cNvSpPr/>
          <p:nvPr/>
        </p:nvSpPr>
        <p:spPr>
          <a:xfrm>
            <a:off x="0" y="0"/>
            <a:ext cx="3457903" cy="4414345"/>
          </a:xfrm>
          <a:prstGeom prst="rect">
            <a:avLst/>
          </a:prstGeom>
          <a:solidFill>
            <a:srgbClr val="6B9B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96233-2D4A-2548-A266-63618D3553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9786" y="3047999"/>
            <a:ext cx="5828096" cy="2674884"/>
          </a:xfrm>
        </p:spPr>
        <p:txBody>
          <a:bodyPr>
            <a:normAutofit/>
          </a:bodyPr>
          <a:lstStyle/>
          <a:p>
            <a:r>
              <a:rPr lang="en-US"/>
              <a:t>ICBA exclusively promotes the community bank agenda before Congress, the administration and regulators—ensuring your voice is heard loud and clear.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6D84611-68B9-C35B-67A4-8EB9035C70CC}"/>
              </a:ext>
            </a:extLst>
          </p:cNvPr>
          <p:cNvGrpSpPr/>
          <p:nvPr/>
        </p:nvGrpSpPr>
        <p:grpSpPr>
          <a:xfrm>
            <a:off x="-63062" y="3924710"/>
            <a:ext cx="641032" cy="1282150"/>
            <a:chOff x="-63062" y="4088612"/>
            <a:chExt cx="641032" cy="1282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5B23D7D-0969-30E2-7455-945CB9F421D7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088612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81CFBA-5C8F-AA72-8E93-568628262899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228925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DEC9698-427E-4AC5-265F-52C6DC986ED0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369238"/>
              <a:ext cx="616830" cy="616830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1A234A-737D-0F78-67DF-BBBD468AD2B9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509551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C14E05-A476-6727-BA6B-606B9560496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649864"/>
              <a:ext cx="641032" cy="641032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1D63F60-71D9-A66D-42CE-181107934E1B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4790177"/>
              <a:ext cx="580585" cy="580585"/>
            </a:xfrm>
            <a:prstGeom prst="line">
              <a:avLst/>
            </a:prstGeom>
            <a:ln w="12700">
              <a:solidFill>
                <a:srgbClr val="6B9B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Blue megaphone on blue background">
            <a:extLst>
              <a:ext uri="{FF2B5EF4-FFF2-40B4-BE49-F238E27FC236}">
                <a16:creationId xmlns:a16="http://schemas.microsoft.com/office/drawing/2014/main" id="{7F29E96D-8435-4F90-8153-E9BFFA570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2" t="50" r="21122" b="3798"/>
          <a:stretch/>
        </p:blipFill>
        <p:spPr>
          <a:xfrm>
            <a:off x="543494" y="480532"/>
            <a:ext cx="4574735" cy="57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65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E0D6B3-A92A-CFB7-F55E-F669EC76BFCA}"/>
              </a:ext>
            </a:extLst>
          </p:cNvPr>
          <p:cNvSpPr/>
          <p:nvPr/>
        </p:nvSpPr>
        <p:spPr>
          <a:xfrm rot="16200000">
            <a:off x="7860981" y="1383981"/>
            <a:ext cx="4296102" cy="4365936"/>
          </a:xfrm>
          <a:prstGeom prst="rect">
            <a:avLst/>
          </a:prstGeom>
          <a:solidFill>
            <a:srgbClr val="C5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7BCAE7-98FA-534F-B851-55524529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9" y="664345"/>
            <a:ext cx="9103216" cy="307777"/>
          </a:xfrm>
        </p:spPr>
        <p:txBody>
          <a:bodyPr lIns="0" tIns="0" rIns="0" bIns="0">
            <a:normAutofit fontScale="90000"/>
          </a:bodyPr>
          <a:lstStyle/>
          <a:p>
            <a:r>
              <a:rPr lang="en-US">
                <a:latin typeface="Calibri"/>
                <a:cs typeface="Calibri"/>
              </a:rPr>
              <a:t>IRS Privacy Campaign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E55546-9C27-4230-A7B6-77B7C4A5599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24759" y="1418898"/>
            <a:ext cx="3854669" cy="4296102"/>
          </a:xfrm>
        </p:spPr>
        <p:txBody>
          <a:bodyPr vert="horz" lIns="0" tIns="45720" rIns="91440" bIns="45720" rtlCol="0" anchor="ctr" anchorCtr="0">
            <a:normAutofit fontScale="92500"/>
          </a:bodyPr>
          <a:lstStyle/>
          <a:p>
            <a:r>
              <a:rPr lang="en-US" b="1">
                <a:cs typeface="Calibri"/>
              </a:rPr>
              <a:t>#KeepMyBankingPrivate</a:t>
            </a:r>
          </a:p>
          <a:p>
            <a:r>
              <a:rPr lang="en-US">
                <a:cs typeface="Calibri"/>
              </a:rPr>
              <a:t>Comprehensive, multichannel effort to engage and activate ICBA members and their bank customers through market research and grassroots actions. </a:t>
            </a: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enerated more than </a:t>
            </a:r>
            <a:r>
              <a:rPr lang="en-US" sz="1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700,000 messages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thousands of phone calls to Congress. </a:t>
            </a: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Experienced </a:t>
            </a:r>
            <a:r>
              <a:rPr lang="en-US" sz="18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3,000 percent increase in web traffic to BankLocally.org</a:t>
            </a:r>
            <a:endParaRPr lang="en-US" b="1" i="1">
              <a:cs typeface="Calibri"/>
            </a:endParaRPr>
          </a:p>
          <a:p>
            <a:r>
              <a:rPr lang="en-US">
                <a:cs typeface="Calibri"/>
              </a:rPr>
              <a:t>Association Trends Silver </a:t>
            </a:r>
            <a:r>
              <a:rPr lang="en-US" b="1" i="1">
                <a:cs typeface="Calibri"/>
              </a:rPr>
              <a:t>TRENDY Award </a:t>
            </a:r>
          </a:p>
          <a:p>
            <a:r>
              <a:rPr lang="en-US">
                <a:cs typeface="Calibri"/>
              </a:rPr>
              <a:t>icba.org/privacy and banklocally.org/privacy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3AC670-EC4B-F7EE-A6D2-7DFBC04F0FFA}"/>
              </a:ext>
            </a:extLst>
          </p:cNvPr>
          <p:cNvGrpSpPr/>
          <p:nvPr/>
        </p:nvGrpSpPr>
        <p:grpSpPr>
          <a:xfrm>
            <a:off x="-63062" y="664958"/>
            <a:ext cx="370840" cy="3466219"/>
            <a:chOff x="-63062" y="664346"/>
            <a:chExt cx="370840" cy="34662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3B8CE1-BBDA-BBBB-BDAA-14613055C7B7}"/>
                </a:ext>
              </a:extLst>
            </p:cNvPr>
            <p:cNvSpPr txBox="1"/>
            <p:nvPr/>
          </p:nvSpPr>
          <p:spPr>
            <a:xfrm rot="16200000">
              <a:off x="-1185054" y="1849400"/>
              <a:ext cx="2677886" cy="307777"/>
            </a:xfrm>
            <a:prstGeom prst="rect">
              <a:avLst/>
            </a:prstGeom>
            <a:solidFill>
              <a:srgbClr val="C51F3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ADVOCACY UPDATE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9575C2-FCE8-5E06-DDF3-85205429F7B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058160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2FDD6A9-D3B4-9924-A619-B72A5512E9CC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198473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3CC2DB-C506-1A28-46E2-65F7AF9363E6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338786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7D9973-93A1-159C-3606-DAF89BA67BDD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479099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F92BB07-8800-2563-65EC-4808E188F863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619412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09C522E-8A97-ACBC-E384-927B2C874A77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759725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F640940-67FC-4FB3-BA1A-382A5D721EB0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009" y="1881695"/>
            <a:ext cx="6050099" cy="3313043"/>
          </a:xfr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0E30E077-9CA9-E28C-1B76-54B42174B031}"/>
              </a:ext>
            </a:extLst>
          </p:cNvPr>
          <p:cNvGrpSpPr/>
          <p:nvPr/>
        </p:nvGrpSpPr>
        <p:grpSpPr>
          <a:xfrm>
            <a:off x="7907627" y="5604903"/>
            <a:ext cx="4422580" cy="370840"/>
            <a:chOff x="7907627" y="5604291"/>
            <a:chExt cx="4422580" cy="37084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B19BDD-6F10-653C-10C4-ADED9AEE9B14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2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E286EE3-EEA0-6558-0559-AD298135EB6C}"/>
                </a:ext>
              </a:extLst>
            </p:cNvPr>
            <p:cNvCxnSpPr>
              <a:cxnSpLocks/>
            </p:cNvCxnSpPr>
            <p:nvPr/>
          </p:nvCxnSpPr>
          <p:spPr>
            <a:xfrm>
              <a:off x="805769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25D946-D9DD-1CF6-8D0E-59DA9A874852}"/>
                </a:ext>
              </a:extLst>
            </p:cNvPr>
            <p:cNvCxnSpPr>
              <a:cxnSpLocks/>
            </p:cNvCxnSpPr>
            <p:nvPr/>
          </p:nvCxnSpPr>
          <p:spPr>
            <a:xfrm>
              <a:off x="820775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BAAD45B-6E0E-58E8-3A83-FC563C4F36C0}"/>
                </a:ext>
              </a:extLst>
            </p:cNvPr>
            <p:cNvCxnSpPr>
              <a:cxnSpLocks/>
            </p:cNvCxnSpPr>
            <p:nvPr/>
          </p:nvCxnSpPr>
          <p:spPr>
            <a:xfrm>
              <a:off x="835781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4A09D2F-F35D-7552-D292-D82EC5C2021A}"/>
                </a:ext>
              </a:extLst>
            </p:cNvPr>
            <p:cNvCxnSpPr>
              <a:cxnSpLocks/>
            </p:cNvCxnSpPr>
            <p:nvPr/>
          </p:nvCxnSpPr>
          <p:spPr>
            <a:xfrm>
              <a:off x="850788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11D3216-B4A8-36BF-5A32-53685A426F05}"/>
                </a:ext>
              </a:extLst>
            </p:cNvPr>
            <p:cNvCxnSpPr>
              <a:cxnSpLocks/>
            </p:cNvCxnSpPr>
            <p:nvPr/>
          </p:nvCxnSpPr>
          <p:spPr>
            <a:xfrm>
              <a:off x="880801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2C434D-87B5-E4E5-03EC-4C4482D7C81C}"/>
                </a:ext>
              </a:extLst>
            </p:cNvPr>
            <p:cNvCxnSpPr>
              <a:cxnSpLocks/>
            </p:cNvCxnSpPr>
            <p:nvPr/>
          </p:nvCxnSpPr>
          <p:spPr>
            <a:xfrm>
              <a:off x="910813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11F92F3-1A37-C0D0-97B2-F6480D06C509}"/>
                </a:ext>
              </a:extLst>
            </p:cNvPr>
            <p:cNvCxnSpPr>
              <a:cxnSpLocks/>
            </p:cNvCxnSpPr>
            <p:nvPr/>
          </p:nvCxnSpPr>
          <p:spPr>
            <a:xfrm>
              <a:off x="895807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E70A28-7863-38F7-2AA8-FCD7A614CC32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4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1856476-BBE4-8AA2-11F6-692C802B321D}"/>
                </a:ext>
              </a:extLst>
            </p:cNvPr>
            <p:cNvCxnSpPr>
              <a:cxnSpLocks/>
            </p:cNvCxnSpPr>
            <p:nvPr/>
          </p:nvCxnSpPr>
          <p:spPr>
            <a:xfrm>
              <a:off x="925820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BAF9FE-B546-022C-DC0D-97629048E4D7}"/>
                </a:ext>
              </a:extLst>
            </p:cNvPr>
            <p:cNvCxnSpPr>
              <a:cxnSpLocks/>
            </p:cNvCxnSpPr>
            <p:nvPr/>
          </p:nvCxnSpPr>
          <p:spPr>
            <a:xfrm>
              <a:off x="940826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5C7DE96-E231-DFA3-A4F7-BF988F0AA5F1}"/>
                </a:ext>
              </a:extLst>
            </p:cNvPr>
            <p:cNvCxnSpPr>
              <a:cxnSpLocks/>
            </p:cNvCxnSpPr>
            <p:nvPr/>
          </p:nvCxnSpPr>
          <p:spPr>
            <a:xfrm>
              <a:off x="955833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09F6F8-6F81-7F62-8771-9CF3DB777DF3}"/>
                </a:ext>
              </a:extLst>
            </p:cNvPr>
            <p:cNvCxnSpPr>
              <a:cxnSpLocks/>
            </p:cNvCxnSpPr>
            <p:nvPr/>
          </p:nvCxnSpPr>
          <p:spPr>
            <a:xfrm>
              <a:off x="970839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B85B99-04D5-EAAB-D49E-AC60BFDA7E74}"/>
                </a:ext>
              </a:extLst>
            </p:cNvPr>
            <p:cNvCxnSpPr>
              <a:cxnSpLocks/>
            </p:cNvCxnSpPr>
            <p:nvPr/>
          </p:nvCxnSpPr>
          <p:spPr>
            <a:xfrm>
              <a:off x="985845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7B23FD2-6D29-2139-F35B-C83096F1C42E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52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8159D18-2B20-E594-86DE-37D03BFE358B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58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9BB616F-7442-2352-1473-B4CEC692E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30865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8E1B140-1D67-73E7-EA6A-6AEE841CEA6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871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D578908-CD92-8995-1445-BCB170F5ED34}"/>
                </a:ext>
              </a:extLst>
            </p:cNvPr>
            <p:cNvCxnSpPr>
              <a:cxnSpLocks/>
            </p:cNvCxnSpPr>
            <p:nvPr/>
          </p:nvCxnSpPr>
          <p:spPr>
            <a:xfrm>
              <a:off x="1060877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4A06A8-0FF7-58FB-2639-DCDABCA4EAC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84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D3DAE15-C050-123E-EA46-81DE2F2B82A9}"/>
                </a:ext>
              </a:extLst>
            </p:cNvPr>
            <p:cNvCxnSpPr>
              <a:cxnSpLocks/>
            </p:cNvCxnSpPr>
            <p:nvPr/>
          </p:nvCxnSpPr>
          <p:spPr>
            <a:xfrm>
              <a:off x="1090890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3891CB-2341-ABC1-8D26-8D4359110F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5897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B9608BB-3BF9-1DBC-5B13-093530456DD5}"/>
                </a:ext>
              </a:extLst>
            </p:cNvPr>
            <p:cNvCxnSpPr>
              <a:cxnSpLocks/>
            </p:cNvCxnSpPr>
            <p:nvPr/>
          </p:nvCxnSpPr>
          <p:spPr>
            <a:xfrm>
              <a:off x="1120903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A75F686-B811-CE60-E8EA-3DBE32CA2C49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09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953C396-CCD4-909A-87E5-98B944C8E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50916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F5CFFB-4ABD-0B2B-487E-E00620F808B3}"/>
                </a:ext>
              </a:extLst>
            </p:cNvPr>
            <p:cNvCxnSpPr>
              <a:cxnSpLocks/>
            </p:cNvCxnSpPr>
            <p:nvPr/>
          </p:nvCxnSpPr>
          <p:spPr>
            <a:xfrm>
              <a:off x="1165922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8FF8E6A-D4B2-D3D9-1EFA-8EA58A1F6A3B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29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6C76B52-707F-2682-D3A9-0B0C254F15C6}"/>
                </a:ext>
              </a:extLst>
            </p:cNvPr>
            <p:cNvCxnSpPr>
              <a:cxnSpLocks/>
            </p:cNvCxnSpPr>
            <p:nvPr/>
          </p:nvCxnSpPr>
          <p:spPr>
            <a:xfrm>
              <a:off x="1195936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26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068E8C-47ED-470F-BFC1-D0D02438898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000" b="1"/>
              <a:t>Not all banks are the same. Community banks deserve targeted community bank-focused advocacy. </a:t>
            </a:r>
            <a:br>
              <a:rPr lang="en-US" sz="2000" b="1" i="1"/>
            </a:br>
            <a:br>
              <a:rPr lang="en-US" sz="2000" b="1" i="1"/>
            </a:br>
            <a:r>
              <a:rPr lang="en-US" sz="2000" b="1" i="1"/>
              <a:t>Examples include: </a:t>
            </a:r>
            <a:endParaRPr lang="en-US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P</a:t>
            </a:r>
            <a:r>
              <a:rPr lang="en-US" sz="1800">
                <a:effectLst/>
                <a:latin typeface="Calibri"/>
                <a:ea typeface="Calibri"/>
                <a:cs typeface="Calibri"/>
              </a:rPr>
              <a:t>osition on climate change </a:t>
            </a:r>
            <a:r>
              <a:rPr lang="en-US">
                <a:latin typeface="Calibri"/>
                <a:ea typeface="Calibri"/>
                <a:cs typeface="Calibri"/>
              </a:rPr>
              <a:t>r</a:t>
            </a:r>
            <a:r>
              <a:rPr lang="en-US" sz="1800">
                <a:effectLst/>
                <a:latin typeface="Calibri"/>
                <a:ea typeface="Calibri"/>
                <a:cs typeface="Calibri"/>
              </a:rPr>
              <a:t>egulation</a:t>
            </a:r>
            <a:r>
              <a:rPr lang="en-US">
                <a:latin typeface="Calibri"/>
                <a:ea typeface="Calibri"/>
                <a:cs typeface="Calibri"/>
              </a:rPr>
              <a:t> 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Action on closing the ILC loophole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Leadership on the 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 Banking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12529"/>
                </a:solidFill>
                <a:latin typeface="Calibri"/>
                <a:ea typeface="Calibri"/>
                <a:cs typeface="Calibri"/>
              </a:rPr>
              <a:t>Public opposition to</a:t>
            </a:r>
            <a:r>
              <a:rPr lang="en-US" sz="1800">
                <a:solidFill>
                  <a:srgbClr val="212529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800" err="1">
                <a:solidFill>
                  <a:srgbClr val="212529"/>
                </a:solidFill>
                <a:effectLst/>
                <a:latin typeface="Calibri"/>
                <a:ea typeface="Calibri"/>
                <a:cs typeface="Calibri"/>
              </a:rPr>
              <a:t>Omarova’s</a:t>
            </a:r>
            <a:r>
              <a:rPr lang="en-US" sz="1800">
                <a:solidFill>
                  <a:srgbClr val="212529"/>
                </a:solidFill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US" sz="1800">
                <a:effectLst/>
                <a:latin typeface="Calibri"/>
                <a:ea typeface="Calibri"/>
                <a:cs typeface="Calibri"/>
              </a:rPr>
              <a:t>OCC Nomination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Identification and successful fight against the harmful bank IRS provision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Garnering a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dditional PPP funding for community banks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Winning community banks Fannie Mae and Freddie Mac Preferred Stock and 5-year NOL carryback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Gaining community bank access and representation in </a:t>
            </a:r>
            <a:r>
              <a:rPr lang="en-US" err="1">
                <a:latin typeface="Calibri" panose="020F0502020204030204" pitchFamily="34" charset="0"/>
                <a:ea typeface="Calibri" panose="020F0502020204030204" pitchFamily="34" charset="0"/>
              </a:rPr>
              <a:t>FedNow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Installing a Federal Reserve board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ember with community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anking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xperience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The list goes on…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32E817-4A32-4E09-AB75-2F688D58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Advocacy That Helps Your Community Bank Flourish </a:t>
            </a:r>
          </a:p>
        </p:txBody>
      </p:sp>
      <p:pic>
        <p:nvPicPr>
          <p:cNvPr id="16" name="Content Placeholder 15" descr="Red arrow deviating from a line of white arrows">
            <a:extLst>
              <a:ext uri="{FF2B5EF4-FFF2-40B4-BE49-F238E27FC236}">
                <a16:creationId xmlns:a16="http://schemas.microsoft.com/office/drawing/2014/main" id="{59CA6C56-701E-49AB-8439-A5728B06293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l="28648" t="4083" r="19862" b="-222"/>
          <a:stretch/>
        </p:blipFill>
        <p:spPr>
          <a:xfrm>
            <a:off x="517525" y="1267966"/>
            <a:ext cx="3181172" cy="4454739"/>
          </a:xfrm>
        </p:spPr>
      </p:pic>
    </p:spTree>
    <p:extLst>
      <p:ext uri="{BB962C8B-B14F-4D97-AF65-F5344CB8AC3E}">
        <p14:creationId xmlns:p14="http://schemas.microsoft.com/office/powerpoint/2010/main" val="313078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CAE7-98FA-534F-B851-55524529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758" y="664345"/>
            <a:ext cx="10909741" cy="307777"/>
          </a:xfrm>
        </p:spPr>
        <p:txBody>
          <a:bodyPr lIns="0" tIns="0" rIns="0" bIns="0">
            <a:normAutofit fontScale="90000"/>
          </a:bodyPr>
          <a:lstStyle/>
          <a:p>
            <a:r>
              <a:rPr lang="en-US"/>
              <a:t>ICBA Launched the "Wake Up" Campaign </a:t>
            </a:r>
            <a:br>
              <a:rPr lang="en-US"/>
            </a:br>
            <a:r>
              <a:rPr lang="en-US"/>
              <a:t>and Credit Union Task Force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E55546-9C27-4230-A7B6-77B7C4A5599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24759" y="1418898"/>
            <a:ext cx="3854669" cy="4296102"/>
          </a:xfrm>
        </p:spPr>
        <p:txBody>
          <a:bodyPr vert="horz" lIns="0" tIns="45720" rIns="91440" bIns="45720" rtlCol="0" anchor="ctr" anchorCtr="0">
            <a:normAutofit/>
          </a:bodyPr>
          <a:lstStyle/>
          <a:p>
            <a:r>
              <a:rPr lang="en-US"/>
              <a:t>ICBA’s "Wake Up" campaign and Credit Union Task Force leverage research to identify messaging and strategies to help drive action and results on this critical community banking issue.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E0D6B3-A92A-CFB7-F55E-F669EC76BFCA}"/>
              </a:ext>
            </a:extLst>
          </p:cNvPr>
          <p:cNvSpPr/>
          <p:nvPr/>
        </p:nvSpPr>
        <p:spPr>
          <a:xfrm rot="16200000">
            <a:off x="7860981" y="1383981"/>
            <a:ext cx="4296102" cy="4365936"/>
          </a:xfrm>
          <a:prstGeom prst="rect">
            <a:avLst/>
          </a:prstGeom>
          <a:solidFill>
            <a:srgbClr val="C51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B8CE1-BBDA-BBBB-BDAA-14613055C7B7}"/>
              </a:ext>
            </a:extLst>
          </p:cNvPr>
          <p:cNvSpPr txBox="1"/>
          <p:nvPr/>
        </p:nvSpPr>
        <p:spPr>
          <a:xfrm rot="16200000">
            <a:off x="-1185054" y="1849400"/>
            <a:ext cx="2677886" cy="307777"/>
          </a:xfrm>
          <a:prstGeom prst="rect">
            <a:avLst/>
          </a:prstGeom>
          <a:solidFill>
            <a:srgbClr val="C51F3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ADVOCACY UPDATE</a:t>
            </a:r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D10EC32-DA27-7ADE-9D3A-E11477B07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1"/>
          <a:stretch/>
        </p:blipFill>
        <p:spPr>
          <a:xfrm>
            <a:off x="5201880" y="1851339"/>
            <a:ext cx="6515215" cy="34708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8E3C688-CDD6-A5AF-C7DB-F26433B2BD16}"/>
              </a:ext>
            </a:extLst>
          </p:cNvPr>
          <p:cNvGrpSpPr/>
          <p:nvPr/>
        </p:nvGrpSpPr>
        <p:grpSpPr>
          <a:xfrm>
            <a:off x="-63062" y="664958"/>
            <a:ext cx="370840" cy="3466219"/>
            <a:chOff x="-63062" y="664346"/>
            <a:chExt cx="370840" cy="346621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851B8A-1BF1-EC7E-016A-3D79D7E9290F}"/>
                </a:ext>
              </a:extLst>
            </p:cNvPr>
            <p:cNvSpPr txBox="1"/>
            <p:nvPr/>
          </p:nvSpPr>
          <p:spPr>
            <a:xfrm rot="16200000">
              <a:off x="-1185054" y="1849400"/>
              <a:ext cx="2677886" cy="307777"/>
            </a:xfrm>
            <a:prstGeom prst="rect">
              <a:avLst/>
            </a:prstGeom>
            <a:solidFill>
              <a:srgbClr val="C51F3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ADVOCACY UPDATE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75C7D05-C558-9609-45F7-AD436712B4D2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058160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E6AFC36-DF12-7558-2F54-42418C601A1B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198473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B31B7E-4B39-8111-5E15-4CC3B90C84CE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338786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F98B299-3490-31EA-11F0-727B26AB5224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479099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1AA1124-D22A-3E5A-482B-4EC882417EA7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619412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BE427D-E758-D8FF-74EF-3BAF2A8B0CFA}"/>
                </a:ext>
              </a:extLst>
            </p:cNvPr>
            <p:cNvCxnSpPr>
              <a:cxnSpLocks/>
            </p:cNvCxnSpPr>
            <p:nvPr/>
          </p:nvCxnSpPr>
          <p:spPr>
            <a:xfrm>
              <a:off x="-63062" y="3759725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219CA0-C51B-E719-2A0E-502B67DFBC18}"/>
              </a:ext>
            </a:extLst>
          </p:cNvPr>
          <p:cNvGrpSpPr/>
          <p:nvPr/>
        </p:nvGrpSpPr>
        <p:grpSpPr>
          <a:xfrm>
            <a:off x="7907627" y="5604903"/>
            <a:ext cx="4422580" cy="370840"/>
            <a:chOff x="7907627" y="5604291"/>
            <a:chExt cx="4422580" cy="37084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F6F073-5EE1-3928-8A3A-4611FD15B9D4}"/>
                </a:ext>
              </a:extLst>
            </p:cNvPr>
            <p:cNvCxnSpPr>
              <a:cxnSpLocks/>
            </p:cNvCxnSpPr>
            <p:nvPr/>
          </p:nvCxnSpPr>
          <p:spPr>
            <a:xfrm>
              <a:off x="790762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9916B9-C983-D500-0AD1-F4A574F1561D}"/>
                </a:ext>
              </a:extLst>
            </p:cNvPr>
            <p:cNvCxnSpPr>
              <a:cxnSpLocks/>
            </p:cNvCxnSpPr>
            <p:nvPr/>
          </p:nvCxnSpPr>
          <p:spPr>
            <a:xfrm>
              <a:off x="805769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51A943-1E0C-C4EA-5962-97FF7D939049}"/>
                </a:ext>
              </a:extLst>
            </p:cNvPr>
            <p:cNvCxnSpPr>
              <a:cxnSpLocks/>
            </p:cNvCxnSpPr>
            <p:nvPr/>
          </p:nvCxnSpPr>
          <p:spPr>
            <a:xfrm>
              <a:off x="820775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8AC5B08-A46A-4A20-B146-1E6B83F344B1}"/>
                </a:ext>
              </a:extLst>
            </p:cNvPr>
            <p:cNvCxnSpPr>
              <a:cxnSpLocks/>
            </p:cNvCxnSpPr>
            <p:nvPr/>
          </p:nvCxnSpPr>
          <p:spPr>
            <a:xfrm>
              <a:off x="835781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9442E2E-D4F5-BF9B-8A0B-F5C8B87F7928}"/>
                </a:ext>
              </a:extLst>
            </p:cNvPr>
            <p:cNvCxnSpPr>
              <a:cxnSpLocks/>
            </p:cNvCxnSpPr>
            <p:nvPr/>
          </p:nvCxnSpPr>
          <p:spPr>
            <a:xfrm>
              <a:off x="850788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90CD0B-BA86-3890-83E0-3F4BA03E4F2A}"/>
                </a:ext>
              </a:extLst>
            </p:cNvPr>
            <p:cNvCxnSpPr>
              <a:cxnSpLocks/>
            </p:cNvCxnSpPr>
            <p:nvPr/>
          </p:nvCxnSpPr>
          <p:spPr>
            <a:xfrm>
              <a:off x="880801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1CFBF63-3184-9693-CFE0-83AE9B22584E}"/>
                </a:ext>
              </a:extLst>
            </p:cNvPr>
            <p:cNvCxnSpPr>
              <a:cxnSpLocks/>
            </p:cNvCxnSpPr>
            <p:nvPr/>
          </p:nvCxnSpPr>
          <p:spPr>
            <a:xfrm>
              <a:off x="910813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BC883C8-8961-8C4C-4AF6-4C11E5D852AD}"/>
                </a:ext>
              </a:extLst>
            </p:cNvPr>
            <p:cNvCxnSpPr>
              <a:cxnSpLocks/>
            </p:cNvCxnSpPr>
            <p:nvPr/>
          </p:nvCxnSpPr>
          <p:spPr>
            <a:xfrm>
              <a:off x="895807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EC95365-1253-1A21-704A-71C8DAAC72A2}"/>
                </a:ext>
              </a:extLst>
            </p:cNvPr>
            <p:cNvCxnSpPr>
              <a:cxnSpLocks/>
            </p:cNvCxnSpPr>
            <p:nvPr/>
          </p:nvCxnSpPr>
          <p:spPr>
            <a:xfrm>
              <a:off x="865794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9D95DF3-B14B-453F-EC81-A2FF406D1834}"/>
                </a:ext>
              </a:extLst>
            </p:cNvPr>
            <p:cNvCxnSpPr>
              <a:cxnSpLocks/>
            </p:cNvCxnSpPr>
            <p:nvPr/>
          </p:nvCxnSpPr>
          <p:spPr>
            <a:xfrm>
              <a:off x="925820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C2FFD0F-70A9-556A-C677-0029826AD0F8}"/>
                </a:ext>
              </a:extLst>
            </p:cNvPr>
            <p:cNvCxnSpPr>
              <a:cxnSpLocks/>
            </p:cNvCxnSpPr>
            <p:nvPr/>
          </p:nvCxnSpPr>
          <p:spPr>
            <a:xfrm>
              <a:off x="940826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630C34D-6C3F-8D3E-83ED-998402B61B0B}"/>
                </a:ext>
              </a:extLst>
            </p:cNvPr>
            <p:cNvCxnSpPr>
              <a:cxnSpLocks/>
            </p:cNvCxnSpPr>
            <p:nvPr/>
          </p:nvCxnSpPr>
          <p:spPr>
            <a:xfrm>
              <a:off x="955833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A430729-4BF8-BD2B-6A20-2F7B50528120}"/>
                </a:ext>
              </a:extLst>
            </p:cNvPr>
            <p:cNvCxnSpPr>
              <a:cxnSpLocks/>
            </p:cNvCxnSpPr>
            <p:nvPr/>
          </p:nvCxnSpPr>
          <p:spPr>
            <a:xfrm>
              <a:off x="970839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DF22B2F-B8BF-D563-2EE2-A7109EE6EFBC}"/>
                </a:ext>
              </a:extLst>
            </p:cNvPr>
            <p:cNvCxnSpPr>
              <a:cxnSpLocks/>
            </p:cNvCxnSpPr>
            <p:nvPr/>
          </p:nvCxnSpPr>
          <p:spPr>
            <a:xfrm>
              <a:off x="985845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57C316-3313-9AE4-F02C-8BB97CEF79A3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52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3CE66F6-F51A-35B3-5ED2-2D5914FB396B}"/>
                </a:ext>
              </a:extLst>
            </p:cNvPr>
            <p:cNvCxnSpPr>
              <a:cxnSpLocks/>
            </p:cNvCxnSpPr>
            <p:nvPr/>
          </p:nvCxnSpPr>
          <p:spPr>
            <a:xfrm>
              <a:off x="1015858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41857CE-C11D-F186-310B-211836DB26C5}"/>
                </a:ext>
              </a:extLst>
            </p:cNvPr>
            <p:cNvCxnSpPr>
              <a:cxnSpLocks/>
            </p:cNvCxnSpPr>
            <p:nvPr/>
          </p:nvCxnSpPr>
          <p:spPr>
            <a:xfrm>
              <a:off x="1030865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C9E2E67-6F1C-FDF1-9115-33D75895651D}"/>
                </a:ext>
              </a:extLst>
            </p:cNvPr>
            <p:cNvCxnSpPr>
              <a:cxnSpLocks/>
            </p:cNvCxnSpPr>
            <p:nvPr/>
          </p:nvCxnSpPr>
          <p:spPr>
            <a:xfrm>
              <a:off x="1045871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1F18ED7-A19B-C1FD-B816-1805057D850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877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49174ED-E6A6-2FD8-DA08-5ACD82C437FE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84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37DB4D1-741D-004E-8E0E-18CA6D95EF7A}"/>
                </a:ext>
              </a:extLst>
            </p:cNvPr>
            <p:cNvCxnSpPr>
              <a:cxnSpLocks/>
            </p:cNvCxnSpPr>
            <p:nvPr/>
          </p:nvCxnSpPr>
          <p:spPr>
            <a:xfrm>
              <a:off x="1090890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43A477-3210-131C-B418-4F2089CD383B}"/>
                </a:ext>
              </a:extLst>
            </p:cNvPr>
            <p:cNvCxnSpPr>
              <a:cxnSpLocks/>
            </p:cNvCxnSpPr>
            <p:nvPr/>
          </p:nvCxnSpPr>
          <p:spPr>
            <a:xfrm>
              <a:off x="1105897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EB135B-A974-DE3F-7536-A7638C8F00D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9035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9140084-BFC9-E1BA-E1FE-976BDBD09530}"/>
                </a:ext>
              </a:extLst>
            </p:cNvPr>
            <p:cNvCxnSpPr>
              <a:cxnSpLocks/>
            </p:cNvCxnSpPr>
            <p:nvPr/>
          </p:nvCxnSpPr>
          <p:spPr>
            <a:xfrm>
              <a:off x="11359099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DA083F8-0D7C-BE8A-7972-529A7CE78CDC}"/>
                </a:ext>
              </a:extLst>
            </p:cNvPr>
            <p:cNvCxnSpPr>
              <a:cxnSpLocks/>
            </p:cNvCxnSpPr>
            <p:nvPr/>
          </p:nvCxnSpPr>
          <p:spPr>
            <a:xfrm>
              <a:off x="11509163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0E0F534-A211-38D2-8327-AC6404F205C4}"/>
                </a:ext>
              </a:extLst>
            </p:cNvPr>
            <p:cNvCxnSpPr>
              <a:cxnSpLocks/>
            </p:cNvCxnSpPr>
            <p:nvPr/>
          </p:nvCxnSpPr>
          <p:spPr>
            <a:xfrm>
              <a:off x="1165922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3146E48-6B6C-28EE-99A5-864B067680D8}"/>
                </a:ext>
              </a:extLst>
            </p:cNvPr>
            <p:cNvCxnSpPr>
              <a:cxnSpLocks/>
            </p:cNvCxnSpPr>
            <p:nvPr/>
          </p:nvCxnSpPr>
          <p:spPr>
            <a:xfrm>
              <a:off x="11809291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6645D91-BD6C-13D3-238F-BCE629AFA637}"/>
                </a:ext>
              </a:extLst>
            </p:cNvPr>
            <p:cNvCxnSpPr>
              <a:cxnSpLocks/>
            </p:cNvCxnSpPr>
            <p:nvPr/>
          </p:nvCxnSpPr>
          <p:spPr>
            <a:xfrm>
              <a:off x="11959367" y="5604291"/>
              <a:ext cx="370840" cy="370840"/>
            </a:xfrm>
            <a:prstGeom prst="line">
              <a:avLst/>
            </a:prstGeom>
            <a:ln w="12700">
              <a:solidFill>
                <a:srgbClr val="C51F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5161452"/>
      </p:ext>
    </p:extLst>
  </p:cSld>
  <p:clrMapOvr>
    <a:masterClrMapping/>
  </p:clrMapOvr>
</p:sld>
</file>

<file path=ppt/theme/theme1.xml><?xml version="1.0" encoding="utf-8"?>
<a:theme xmlns:a="http://schemas.openxmlformats.org/drawingml/2006/main" name="2020 Corproate PPT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326EDB6-D16A-3445-8865-C85B9EA9BAC5}" vid="{950C5AEA-C86A-6445-8F55-AF851C42B74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6F3F40B893A8438FDAFECBEBEF3679" ma:contentTypeVersion="18" ma:contentTypeDescription="Create a new document." ma:contentTypeScope="" ma:versionID="d186944e50c383c9f4053b9e7a5f8cee">
  <xsd:schema xmlns:xsd="http://www.w3.org/2001/XMLSchema" xmlns:xs="http://www.w3.org/2001/XMLSchema" xmlns:p="http://schemas.microsoft.com/office/2006/metadata/properties" xmlns:ns1="http://schemas.microsoft.com/sharepoint/v3" xmlns:ns2="f3052132-7631-4bf8-9303-fc804c90d88f" xmlns:ns3="0c2bd550-716e-42bf-a496-06b194d1b80a" targetNamespace="http://schemas.microsoft.com/office/2006/metadata/properties" ma:root="true" ma:fieldsID="3bd2f8c33ad12d2b9aca3bcc012ccc3f" ns1:_="" ns2:_="" ns3:_="">
    <xsd:import namespace="http://schemas.microsoft.com/sharepoint/v3"/>
    <xsd:import namespace="f3052132-7631-4bf8-9303-fc804c90d88f"/>
    <xsd:import namespace="0c2bd550-716e-42bf-a496-06b194d1b8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52132-7631-4bf8-9303-fc804c90d8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00ea6a4-c0f9-4ccf-bf6c-dcf772f52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2bd550-716e-42bf-a496-06b194d1b80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b76d73c-8ac3-499e-b223-2876e61b994d}" ma:internalName="TaxCatchAll" ma:showField="CatchAllData" ma:web="0c2bd550-716e-42bf-a496-06b194d1b8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0c2bd550-716e-42bf-a496-06b194d1b80a">
      <UserInfo>
        <DisplayName>Nicola Goodwin</DisplayName>
        <AccountId>2824</AccountId>
        <AccountType/>
      </UserInfo>
      <UserInfo>
        <DisplayName>Jana Jurukovska</DisplayName>
        <AccountId>16</AccountId>
        <AccountType/>
      </UserInfo>
      <UserInfo>
        <DisplayName>Aleis Stokes</DisplayName>
        <AccountId>20</AccountId>
        <AccountType/>
      </UserInfo>
      <UserInfo>
        <DisplayName>Rob Birgfeld</DisplayName>
        <AccountId>3218</AccountId>
        <AccountType/>
      </UserInfo>
      <UserInfo>
        <DisplayName>Rebeca Romero Rainey</DisplayName>
        <AccountId>154</AccountId>
        <AccountType/>
      </UserInfo>
      <UserInfo>
        <DisplayName>Erika Brereton</DisplayName>
        <AccountId>32</AccountId>
        <AccountType/>
      </UserInfo>
      <UserInfo>
        <DisplayName>Nicole Swann</DisplayName>
        <AccountId>18</AccountId>
        <AccountType/>
      </UserInfo>
      <UserInfo>
        <DisplayName>Charles Potts</DisplayName>
        <AccountId>3110</AccountId>
        <AccountType/>
      </UserInfo>
      <UserInfo>
        <DisplayName>Mike DeVoll</DisplayName>
        <AccountId>2823</AccountId>
        <AccountType/>
      </UserInfo>
      <UserInfo>
        <DisplayName>Thomas Warren</DisplayName>
        <AccountId>29</AccountId>
        <AccountType/>
      </UserInfo>
      <UserInfo>
        <DisplayName>Aaron Stetter</DisplayName>
        <AccountId>884</AccountId>
        <AccountType/>
      </UserInfo>
      <UserInfo>
        <DisplayName>Loughlin Cleary</DisplayName>
        <AccountId>2730</AccountId>
        <AccountType/>
      </UserInfo>
      <UserInfo>
        <DisplayName>Bill Pusey</DisplayName>
        <AccountId>3409</AccountId>
        <AccountType/>
      </UserInfo>
      <UserInfo>
        <DisplayName>Miguel Velarde</DisplayName>
        <AccountId>4573</AccountId>
        <AccountType/>
      </UserInfo>
      <UserInfo>
        <DisplayName>Shawn Darnell</DisplayName>
        <AccountId>3054</AccountId>
        <AccountType/>
      </UserInfo>
    </SharedWithUsers>
    <lcf76f155ced4ddcb4097134ff3c332f xmlns="f3052132-7631-4bf8-9303-fc804c90d88f">
      <Terms xmlns="http://schemas.microsoft.com/office/infopath/2007/PartnerControls"/>
    </lcf76f155ced4ddcb4097134ff3c332f>
    <TaxCatchAll xmlns="0c2bd550-716e-42bf-a496-06b194d1b80a" xsi:nil="true"/>
  </documentManagement>
</p:properties>
</file>

<file path=customXml/itemProps1.xml><?xml version="1.0" encoding="utf-8"?>
<ds:datastoreItem xmlns:ds="http://schemas.openxmlformats.org/officeDocument/2006/customXml" ds:itemID="{4983EDE8-C164-48A8-9818-9563E632EF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5A1487-C0F4-4065-8490-0CC9EEF54E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3052132-7631-4bf8-9303-fc804c90d88f"/>
    <ds:schemaRef ds:uri="0c2bd550-716e-42bf-a496-06b194d1b8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73C059-1A8F-4011-B27F-03F4D9C0A52D}">
  <ds:schemaRefs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elements/1.1/"/>
    <ds:schemaRef ds:uri="657cdfc8-a8af-48ee-827d-3d279171b703"/>
    <ds:schemaRef ds:uri="e720c28c-7f7b-4578-a7ce-44dfe9b67077"/>
    <ds:schemaRef ds:uri="http://purl.org/dc/dcmitype/"/>
    <ds:schemaRef ds:uri="0c2bd550-716e-42bf-a496-06b194d1b80a"/>
    <ds:schemaRef ds:uri="f3052132-7631-4bf8-9303-fc804c90d88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795</Words>
  <Application>Microsoft Office PowerPoint</Application>
  <PresentationFormat>Widescreen</PresentationFormat>
  <Paragraphs>110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Verdana Pro Cond SemiBold</vt:lpstr>
      <vt:lpstr>2020 Corproate PPT RED</vt:lpstr>
      <vt:lpstr>Custom Design</vt:lpstr>
      <vt:lpstr>SERVING YOUR COMMUNITY BANK THROUGH Advocacy. Education. Innovation. </vt:lpstr>
      <vt:lpstr>Sarah Getzlaff</vt:lpstr>
      <vt:lpstr>1996 ICBA Capital Summit: A Teenage Dream</vt:lpstr>
      <vt:lpstr>Regulatory Compliance: The Making of an Advocate</vt:lpstr>
      <vt:lpstr>PowerPoint Presentation</vt:lpstr>
      <vt:lpstr>PowerPoint Presentation</vt:lpstr>
      <vt:lpstr>IRS Privacy Campaign</vt:lpstr>
      <vt:lpstr>Advocacy That Helps Your Community Bank Flourish </vt:lpstr>
      <vt:lpstr>ICBA Launched the "Wake Up" Campaign  and Credit Union Task Force </vt:lpstr>
      <vt:lpstr>Dodd-Frank Act Section 1071</vt:lpstr>
      <vt:lpstr>PowerPoint Presentation</vt:lpstr>
      <vt:lpstr>Dedication to Innovation. Demonstrated Results.</vt:lpstr>
      <vt:lpstr>PowerPoint Presentation</vt:lpstr>
      <vt:lpstr>ICBA Services &amp; Preferred Service Providers</vt:lpstr>
      <vt:lpstr>Regulatory Compliance: The Making of an Advocate</vt:lpstr>
      <vt:lpstr>PowerPoint Presentation</vt:lpstr>
      <vt:lpstr>PowerPoint Presentation</vt:lpstr>
      <vt:lpstr>PowerPoint Presentation</vt:lpstr>
      <vt:lpstr>Thank you   Sarah Getzlaff CEO, Security First Bank of North Dakota, Bismarck, N.D. 701-222-4444 Sarah@SecurityFirstBank.bank  @SarahGetzlaff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mission. Community Banks. ®</dc:title>
  <dc:creator>Nicola Goodwin</dc:creator>
  <cp:lastModifiedBy>Sarah Getzlaff</cp:lastModifiedBy>
  <cp:revision>4</cp:revision>
  <dcterms:created xsi:type="dcterms:W3CDTF">2020-06-24T16:54:32Z</dcterms:created>
  <dcterms:modified xsi:type="dcterms:W3CDTF">2022-09-12T13:48:25Z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0x010100496F3F40B893A8438FDAFECBEBEF3679</vt:lpwstr>
  </property>
  <property fmtid="{D5CDD505-2E9C-101B-9397-08002B2CF9AE}" pid="3" name="MediaServiceImageTags">
    <vt:lpwstr/>
  </property>
</Properties>
</file>